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20"/>
  </p:notesMasterIdLst>
  <p:sldIdLst>
    <p:sldId id="257" r:id="rId3"/>
    <p:sldId id="436" r:id="rId4"/>
    <p:sldId id="258" r:id="rId5"/>
    <p:sldId id="259" r:id="rId6"/>
    <p:sldId id="260" r:id="rId7"/>
    <p:sldId id="261" r:id="rId8"/>
    <p:sldId id="485" r:id="rId9"/>
    <p:sldId id="488" r:id="rId10"/>
    <p:sldId id="489" r:id="rId11"/>
    <p:sldId id="490" r:id="rId12"/>
    <p:sldId id="491" r:id="rId13"/>
    <p:sldId id="377" r:id="rId14"/>
    <p:sldId id="423" r:id="rId15"/>
    <p:sldId id="437" r:id="rId16"/>
    <p:sldId id="496" r:id="rId17"/>
    <p:sldId id="495" r:id="rId18"/>
    <p:sldId id="498" r:id="rId19"/>
    <p:sldId id="499" r:id="rId20"/>
    <p:sldId id="500" r:id="rId21"/>
    <p:sldId id="553" r:id="rId22"/>
    <p:sldId id="556" r:id="rId23"/>
    <p:sldId id="557" r:id="rId24"/>
    <p:sldId id="400" r:id="rId25"/>
    <p:sldId id="501" r:id="rId26"/>
    <p:sldId id="502" r:id="rId27"/>
    <p:sldId id="504" r:id="rId28"/>
    <p:sldId id="503" r:id="rId29"/>
    <p:sldId id="505" r:id="rId30"/>
    <p:sldId id="507" r:id="rId31"/>
    <p:sldId id="506" r:id="rId32"/>
    <p:sldId id="527" r:id="rId33"/>
    <p:sldId id="508" r:id="rId34"/>
    <p:sldId id="523" r:id="rId35"/>
    <p:sldId id="522" r:id="rId36"/>
    <p:sldId id="509" r:id="rId37"/>
    <p:sldId id="510" r:id="rId38"/>
    <p:sldId id="532" r:id="rId39"/>
    <p:sldId id="511" r:id="rId40"/>
    <p:sldId id="512" r:id="rId41"/>
    <p:sldId id="513" r:id="rId42"/>
    <p:sldId id="514" r:id="rId43"/>
    <p:sldId id="515" r:id="rId44"/>
    <p:sldId id="524" r:id="rId45"/>
    <p:sldId id="516" r:id="rId46"/>
    <p:sldId id="525" r:id="rId47"/>
    <p:sldId id="526" r:id="rId48"/>
    <p:sldId id="550" r:id="rId49"/>
    <p:sldId id="549" r:id="rId50"/>
    <p:sldId id="528" r:id="rId51"/>
    <p:sldId id="554" r:id="rId52"/>
    <p:sldId id="537" r:id="rId53"/>
    <p:sldId id="539" r:id="rId54"/>
    <p:sldId id="538" r:id="rId55"/>
    <p:sldId id="540" r:id="rId56"/>
    <p:sldId id="545" r:id="rId57"/>
    <p:sldId id="536" r:id="rId58"/>
    <p:sldId id="533" r:id="rId59"/>
    <p:sldId id="534" r:id="rId60"/>
    <p:sldId id="535" r:id="rId61"/>
    <p:sldId id="548" r:id="rId62"/>
    <p:sldId id="555" r:id="rId63"/>
    <p:sldId id="559" r:id="rId64"/>
    <p:sldId id="558" r:id="rId65"/>
    <p:sldId id="517" r:id="rId66"/>
    <p:sldId id="552" r:id="rId67"/>
    <p:sldId id="518" r:id="rId68"/>
    <p:sldId id="520" r:id="rId69"/>
    <p:sldId id="521" r:id="rId70"/>
    <p:sldId id="519" r:id="rId71"/>
    <p:sldId id="446" r:id="rId72"/>
    <p:sldId id="492" r:id="rId73"/>
    <p:sldId id="493" r:id="rId74"/>
    <p:sldId id="494" r:id="rId75"/>
    <p:sldId id="529" r:id="rId76"/>
    <p:sldId id="530" r:id="rId77"/>
    <p:sldId id="560" r:id="rId78"/>
    <p:sldId id="531" r:id="rId79"/>
    <p:sldId id="541" r:id="rId80"/>
    <p:sldId id="542" r:id="rId81"/>
    <p:sldId id="543" r:id="rId82"/>
    <p:sldId id="551" r:id="rId83"/>
    <p:sldId id="544" r:id="rId84"/>
    <p:sldId id="546" r:id="rId85"/>
    <p:sldId id="389" r:id="rId86"/>
    <p:sldId id="297" r:id="rId87"/>
    <p:sldId id="442" r:id="rId88"/>
    <p:sldId id="350" r:id="rId89"/>
    <p:sldId id="303" r:id="rId90"/>
    <p:sldId id="304" r:id="rId91"/>
    <p:sldId id="390" r:id="rId92"/>
    <p:sldId id="316" r:id="rId93"/>
    <p:sldId id="317" r:id="rId94"/>
    <p:sldId id="318" r:id="rId95"/>
    <p:sldId id="321" r:id="rId96"/>
    <p:sldId id="433" r:id="rId97"/>
    <p:sldId id="327" r:id="rId98"/>
    <p:sldId id="328" r:id="rId99"/>
    <p:sldId id="387" r:id="rId100"/>
    <p:sldId id="455" r:id="rId101"/>
    <p:sldId id="477" r:id="rId102"/>
    <p:sldId id="431" r:id="rId103"/>
    <p:sldId id="456" r:id="rId104"/>
    <p:sldId id="457" r:id="rId105"/>
    <p:sldId id="458" r:id="rId106"/>
    <p:sldId id="459" r:id="rId107"/>
    <p:sldId id="355" r:id="rId108"/>
    <p:sldId id="356" r:id="rId109"/>
    <p:sldId id="352" r:id="rId110"/>
    <p:sldId id="386" r:id="rId111"/>
    <p:sldId id="354" r:id="rId112"/>
    <p:sldId id="357" r:id="rId113"/>
    <p:sldId id="360" r:id="rId114"/>
    <p:sldId id="361" r:id="rId115"/>
    <p:sldId id="358" r:id="rId116"/>
    <p:sldId id="359" r:id="rId117"/>
    <p:sldId id="362" r:id="rId118"/>
    <p:sldId id="445" r:id="rId1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E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1464" y="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slide" Target="slides/slide114.xml"/><Relationship Id="rId124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sv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svg"/><Relationship Id="rId1" Type="http://schemas.openxmlformats.org/officeDocument/2006/relationships/image" Target="../media/image94.png"/><Relationship Id="rId6" Type="http://schemas.openxmlformats.org/officeDocument/2006/relationships/image" Target="../media/image99.svg"/><Relationship Id="rId5" Type="http://schemas.openxmlformats.org/officeDocument/2006/relationships/image" Target="../media/image98.png"/><Relationship Id="rId4" Type="http://schemas.openxmlformats.org/officeDocument/2006/relationships/image" Target="../media/image97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sv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svg"/><Relationship Id="rId1" Type="http://schemas.openxmlformats.org/officeDocument/2006/relationships/image" Target="../media/image119.png"/><Relationship Id="rId6" Type="http://schemas.openxmlformats.org/officeDocument/2006/relationships/image" Target="../media/image124.svg"/><Relationship Id="rId5" Type="http://schemas.openxmlformats.org/officeDocument/2006/relationships/image" Target="../media/image123.png"/><Relationship Id="rId4" Type="http://schemas.openxmlformats.org/officeDocument/2006/relationships/image" Target="../media/image12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sv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svg"/><Relationship Id="rId1" Type="http://schemas.openxmlformats.org/officeDocument/2006/relationships/image" Target="../media/image94.png"/><Relationship Id="rId6" Type="http://schemas.openxmlformats.org/officeDocument/2006/relationships/image" Target="../media/image99.svg"/><Relationship Id="rId5" Type="http://schemas.openxmlformats.org/officeDocument/2006/relationships/image" Target="../media/image98.png"/><Relationship Id="rId4" Type="http://schemas.openxmlformats.org/officeDocument/2006/relationships/image" Target="../media/image9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sv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svg"/><Relationship Id="rId1" Type="http://schemas.openxmlformats.org/officeDocument/2006/relationships/image" Target="../media/image119.png"/><Relationship Id="rId6" Type="http://schemas.openxmlformats.org/officeDocument/2006/relationships/image" Target="../media/image124.svg"/><Relationship Id="rId5" Type="http://schemas.openxmlformats.org/officeDocument/2006/relationships/image" Target="../media/image123.png"/><Relationship Id="rId4" Type="http://schemas.openxmlformats.org/officeDocument/2006/relationships/image" Target="../media/image1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808B53-6AE0-42FF-ABE1-569E8B211EEB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A36227E7-9F9A-4DDC-BE4E-31E7BAB1CEA7}">
      <dgm:prSet/>
      <dgm:spPr/>
      <dgm:t>
        <a:bodyPr/>
        <a:lstStyle/>
        <a:p>
          <a:pPr>
            <a:defRPr b="1"/>
          </a:pPr>
          <a:r>
            <a:rPr lang="en-US" dirty="0"/>
            <a:t>General Pre-trained Transformer</a:t>
          </a:r>
        </a:p>
      </dgm:t>
    </dgm:pt>
    <dgm:pt modelId="{26BB0230-F6C1-4C69-84C1-011B8142B26E}" type="parTrans" cxnId="{43421BD9-BC60-49C4-A569-D03D9A51A139}">
      <dgm:prSet/>
      <dgm:spPr/>
      <dgm:t>
        <a:bodyPr/>
        <a:lstStyle/>
        <a:p>
          <a:endParaRPr lang="en-US"/>
        </a:p>
      </dgm:t>
    </dgm:pt>
    <dgm:pt modelId="{8E5D10E3-C354-4009-817E-203DAB1D993A}" type="sibTrans" cxnId="{43421BD9-BC60-49C4-A569-D03D9A51A139}">
      <dgm:prSet/>
      <dgm:spPr/>
      <dgm:t>
        <a:bodyPr/>
        <a:lstStyle/>
        <a:p>
          <a:endParaRPr lang="en-US"/>
        </a:p>
      </dgm:t>
    </dgm:pt>
    <dgm:pt modelId="{B0F6C6E1-630F-4359-B68C-0768A46280D9}">
      <dgm:prSet/>
      <dgm:spPr/>
      <dgm:t>
        <a:bodyPr/>
        <a:lstStyle/>
        <a:p>
          <a:pPr>
            <a:defRPr b="1"/>
          </a:pPr>
          <a:r>
            <a:rPr lang="en-US" dirty="0"/>
            <a:t>Released Nov 30, 2022</a:t>
          </a:r>
        </a:p>
      </dgm:t>
    </dgm:pt>
    <dgm:pt modelId="{5D789F9B-41FD-49BA-B9D2-5D2452127302}" type="parTrans" cxnId="{4B8F3017-1745-45C2-8F07-AF67DFC17C70}">
      <dgm:prSet/>
      <dgm:spPr/>
      <dgm:t>
        <a:bodyPr/>
        <a:lstStyle/>
        <a:p>
          <a:endParaRPr lang="en-US"/>
        </a:p>
      </dgm:t>
    </dgm:pt>
    <dgm:pt modelId="{96C3EE1D-85F1-424B-85F3-20F7ECB95DBD}" type="sibTrans" cxnId="{4B8F3017-1745-45C2-8F07-AF67DFC17C70}">
      <dgm:prSet/>
      <dgm:spPr/>
      <dgm:t>
        <a:bodyPr/>
        <a:lstStyle/>
        <a:p>
          <a:endParaRPr lang="en-US"/>
        </a:p>
      </dgm:t>
    </dgm:pt>
    <dgm:pt modelId="{6865BD5C-92F5-49B6-A361-4A96BF12C86A}">
      <dgm:prSet/>
      <dgm:spPr/>
      <dgm:t>
        <a:bodyPr/>
        <a:lstStyle/>
        <a:p>
          <a:pPr>
            <a:defRPr b="1"/>
          </a:pPr>
          <a:r>
            <a:rPr lang="en-US" dirty="0"/>
            <a:t>Reached 100 Mil users in 2 months</a:t>
          </a:r>
        </a:p>
      </dgm:t>
    </dgm:pt>
    <dgm:pt modelId="{B84F3AD4-2408-4F5A-B2D9-9212BBB0B53E}" type="parTrans" cxnId="{21312A52-D6FF-489B-B06C-FF66563AB7F8}">
      <dgm:prSet/>
      <dgm:spPr/>
      <dgm:t>
        <a:bodyPr/>
        <a:lstStyle/>
        <a:p>
          <a:endParaRPr lang="en-US"/>
        </a:p>
      </dgm:t>
    </dgm:pt>
    <dgm:pt modelId="{CA3EC9C4-D3DE-4291-A541-081BFDF1B717}" type="sibTrans" cxnId="{21312A52-D6FF-489B-B06C-FF66563AB7F8}">
      <dgm:prSet/>
      <dgm:spPr/>
      <dgm:t>
        <a:bodyPr/>
        <a:lstStyle/>
        <a:p>
          <a:endParaRPr lang="en-US"/>
        </a:p>
      </dgm:t>
    </dgm:pt>
    <dgm:pt modelId="{99C12A74-79FA-4C1D-8059-767B77713C51}">
      <dgm:prSet/>
      <dgm:spPr/>
      <dgm:t>
        <a:bodyPr/>
        <a:lstStyle/>
        <a:p>
          <a:pPr rtl="0"/>
          <a:r>
            <a:rPr lang="en-US" dirty="0"/>
            <a:t>(Tic Toc 9 months</a:t>
          </a:r>
          <a:r>
            <a:rPr lang="en-US" dirty="0">
              <a:latin typeface="Calibri"/>
            </a:rPr>
            <a:t>)</a:t>
          </a:r>
          <a:br>
            <a:rPr lang="en-US" dirty="0">
              <a:latin typeface="Calibri"/>
            </a:rPr>
          </a:br>
          <a:r>
            <a:rPr lang="en-US" dirty="0">
              <a:latin typeface="Calibri"/>
            </a:rPr>
            <a:t>( </a:t>
          </a:r>
          <a:r>
            <a:rPr lang="en-US" dirty="0"/>
            <a:t>Instagram 30 )</a:t>
          </a:r>
        </a:p>
      </dgm:t>
    </dgm:pt>
    <dgm:pt modelId="{5F9ABA9D-C2C8-4442-A287-5562EA858FEC}" type="parTrans" cxnId="{7B89EAD7-C540-4691-9530-DF1E78169EC7}">
      <dgm:prSet/>
      <dgm:spPr/>
      <dgm:t>
        <a:bodyPr/>
        <a:lstStyle/>
        <a:p>
          <a:endParaRPr lang="en-US"/>
        </a:p>
      </dgm:t>
    </dgm:pt>
    <dgm:pt modelId="{8EDAD5A4-27A1-43C7-8EB9-CD812AD2512B}" type="sibTrans" cxnId="{7B89EAD7-C540-4691-9530-DF1E78169EC7}">
      <dgm:prSet/>
      <dgm:spPr/>
      <dgm:t>
        <a:bodyPr/>
        <a:lstStyle/>
        <a:p>
          <a:endParaRPr lang="en-US"/>
        </a:p>
      </dgm:t>
    </dgm:pt>
    <dgm:pt modelId="{634D7313-6943-49F5-9745-6288A4361AAB}">
      <dgm:prSet/>
      <dgm:spPr/>
      <dgm:t>
        <a:bodyPr/>
        <a:lstStyle/>
        <a:p>
          <a:pPr>
            <a:defRPr b="1"/>
          </a:pPr>
          <a:r>
            <a:rPr lang="en-US" dirty="0"/>
            <a:t>LLM at the heart</a:t>
          </a:r>
        </a:p>
      </dgm:t>
    </dgm:pt>
    <dgm:pt modelId="{8E567F05-2695-44FD-8114-0C7803B0EE37}" type="parTrans" cxnId="{AE20146F-2CBA-4F79-83C4-420D87208A44}">
      <dgm:prSet/>
      <dgm:spPr/>
      <dgm:t>
        <a:bodyPr/>
        <a:lstStyle/>
        <a:p>
          <a:endParaRPr lang="en-US"/>
        </a:p>
      </dgm:t>
    </dgm:pt>
    <dgm:pt modelId="{94756F62-3002-4013-8FBB-79BC16B3601C}" type="sibTrans" cxnId="{AE20146F-2CBA-4F79-83C4-420D87208A44}">
      <dgm:prSet/>
      <dgm:spPr/>
      <dgm:t>
        <a:bodyPr/>
        <a:lstStyle/>
        <a:p>
          <a:endParaRPr lang="en-US"/>
        </a:p>
      </dgm:t>
    </dgm:pt>
    <dgm:pt modelId="{16F1D012-9375-4AC4-9A34-7868FFF16193}">
      <dgm:prSet/>
      <dgm:spPr/>
      <dgm:t>
        <a:bodyPr/>
        <a:lstStyle/>
        <a:p>
          <a:r>
            <a:rPr lang="en-US" dirty="0"/>
            <a:t>Massive training data</a:t>
          </a:r>
        </a:p>
      </dgm:t>
    </dgm:pt>
    <dgm:pt modelId="{A2BEA2C0-05FB-4BC7-B846-4168F60EE257}" type="parTrans" cxnId="{EEDFA7E8-E430-472B-9F0E-501790774788}">
      <dgm:prSet/>
      <dgm:spPr/>
      <dgm:t>
        <a:bodyPr/>
        <a:lstStyle/>
        <a:p>
          <a:endParaRPr lang="en-US"/>
        </a:p>
      </dgm:t>
    </dgm:pt>
    <dgm:pt modelId="{413D7803-65C7-4E2F-867B-7742C8750719}" type="sibTrans" cxnId="{EEDFA7E8-E430-472B-9F0E-501790774788}">
      <dgm:prSet/>
      <dgm:spPr/>
      <dgm:t>
        <a:bodyPr/>
        <a:lstStyle/>
        <a:p>
          <a:endParaRPr lang="en-US"/>
        </a:p>
      </dgm:t>
    </dgm:pt>
    <dgm:pt modelId="{80E7A057-61D2-4493-8231-1A3D16603ED9}">
      <dgm:prSet/>
      <dgm:spPr/>
      <dgm:t>
        <a:bodyPr/>
        <a:lstStyle/>
        <a:p>
          <a:r>
            <a:rPr lang="en-US" dirty="0"/>
            <a:t>175 Billion Parameters</a:t>
          </a:r>
        </a:p>
      </dgm:t>
    </dgm:pt>
    <dgm:pt modelId="{7D0004ED-BBC2-42F9-A3F1-5A4555F975D4}" type="parTrans" cxnId="{F6825224-2016-4F56-8D51-9E40D06B4BE0}">
      <dgm:prSet/>
      <dgm:spPr/>
      <dgm:t>
        <a:bodyPr/>
        <a:lstStyle/>
        <a:p>
          <a:endParaRPr lang="en-US"/>
        </a:p>
      </dgm:t>
    </dgm:pt>
    <dgm:pt modelId="{11E188A3-2401-4573-B8D1-B81B9BD0E17A}" type="sibTrans" cxnId="{F6825224-2016-4F56-8D51-9E40D06B4BE0}">
      <dgm:prSet/>
      <dgm:spPr/>
      <dgm:t>
        <a:bodyPr/>
        <a:lstStyle/>
        <a:p>
          <a:endParaRPr lang="en-US"/>
        </a:p>
      </dgm:t>
    </dgm:pt>
    <dgm:pt modelId="{DEF3A05F-13D0-4B56-8EE9-99A33D375605}">
      <dgm:prSet/>
      <dgm:spPr/>
      <dgm:t>
        <a:bodyPr/>
        <a:lstStyle/>
        <a:p>
          <a:pPr rtl="0"/>
          <a:r>
            <a:rPr lang="en-US" dirty="0"/>
            <a:t>96 Layer neural network</a:t>
          </a:r>
          <a:br>
            <a:rPr lang="en-US" dirty="0">
              <a:latin typeface="Calibri"/>
            </a:rPr>
          </a:br>
          <a:r>
            <a:rPr lang="en-US" dirty="0">
              <a:latin typeface="Calibri"/>
            </a:rPr>
            <a:t> </a:t>
          </a:r>
          <a:r>
            <a:rPr lang="en-US" dirty="0"/>
            <a:t>(</a:t>
          </a:r>
          <a:r>
            <a:rPr lang="en-US" dirty="0">
              <a:latin typeface="Calibri"/>
            </a:rPr>
            <a:t> </a:t>
          </a:r>
          <a:r>
            <a:rPr lang="en-US" dirty="0"/>
            <a:t>attention blocks )</a:t>
          </a:r>
        </a:p>
      </dgm:t>
    </dgm:pt>
    <dgm:pt modelId="{D40A79EC-E999-4864-9C09-7A024FF26272}" type="parTrans" cxnId="{2E400443-9705-4AD8-BC26-78C2141304FE}">
      <dgm:prSet/>
      <dgm:spPr/>
      <dgm:t>
        <a:bodyPr/>
        <a:lstStyle/>
        <a:p>
          <a:endParaRPr lang="en-US"/>
        </a:p>
      </dgm:t>
    </dgm:pt>
    <dgm:pt modelId="{F2FD3246-886A-4336-911F-7BBC2A0981C8}" type="sibTrans" cxnId="{2E400443-9705-4AD8-BC26-78C2141304FE}">
      <dgm:prSet/>
      <dgm:spPr/>
      <dgm:t>
        <a:bodyPr/>
        <a:lstStyle/>
        <a:p>
          <a:endParaRPr lang="en-US"/>
        </a:p>
      </dgm:t>
    </dgm:pt>
    <dgm:pt modelId="{8020BC3C-F0F8-48A2-AEB7-C293307DE591}">
      <dgm:prSet/>
      <dgm:spPr/>
      <dgm:t>
        <a:bodyPr/>
        <a:lstStyle/>
        <a:p>
          <a:pPr rtl="0"/>
          <a:r>
            <a:rPr lang="en-US" dirty="0"/>
            <a:t>Predicts next word</a:t>
          </a:r>
          <a:br>
            <a:rPr lang="en-US" dirty="0">
              <a:solidFill>
                <a:srgbClr val="010000"/>
              </a:solidFill>
              <a:latin typeface="Calibri"/>
            </a:rPr>
          </a:br>
          <a:r>
            <a:rPr lang="en-US" dirty="0">
              <a:latin typeface="Calibri"/>
            </a:rPr>
            <a:t> </a:t>
          </a:r>
          <a:r>
            <a:rPr lang="en-US" b="1" dirty="0"/>
            <a:t>ONE AT A TIME</a:t>
          </a:r>
          <a:endParaRPr lang="en-US" dirty="0"/>
        </a:p>
      </dgm:t>
    </dgm:pt>
    <dgm:pt modelId="{FFD5B4AB-1BFA-4813-85EA-AE6AE6D03522}" type="parTrans" cxnId="{2B63652C-2FF2-4227-BEF7-CB250919536E}">
      <dgm:prSet/>
      <dgm:spPr/>
      <dgm:t>
        <a:bodyPr/>
        <a:lstStyle/>
        <a:p>
          <a:endParaRPr lang="en-US"/>
        </a:p>
      </dgm:t>
    </dgm:pt>
    <dgm:pt modelId="{FBEA5C9B-2D4A-4381-8DAA-A884ADC5DE41}" type="sibTrans" cxnId="{2B63652C-2FF2-4227-BEF7-CB250919536E}">
      <dgm:prSet/>
      <dgm:spPr/>
      <dgm:t>
        <a:bodyPr/>
        <a:lstStyle/>
        <a:p>
          <a:endParaRPr lang="en-US"/>
        </a:p>
      </dgm:t>
    </dgm:pt>
    <dgm:pt modelId="{E77AD459-9D7F-4409-A83A-37495EC3F4AD}" type="pres">
      <dgm:prSet presAssocID="{F9808B53-6AE0-42FF-ABE1-569E8B211EEB}" presName="root" presStyleCnt="0">
        <dgm:presLayoutVars>
          <dgm:dir/>
          <dgm:resizeHandles val="exact"/>
        </dgm:presLayoutVars>
      </dgm:prSet>
      <dgm:spPr/>
    </dgm:pt>
    <dgm:pt modelId="{2E4643E7-DC2E-4374-90EF-5B6F6925DFB7}" type="pres">
      <dgm:prSet presAssocID="{A36227E7-9F9A-4DDC-BE4E-31E7BAB1CEA7}" presName="compNode" presStyleCnt="0"/>
      <dgm:spPr/>
    </dgm:pt>
    <dgm:pt modelId="{0943FB2D-6894-444F-9E82-55120FA478CE}" type="pres">
      <dgm:prSet presAssocID="{A36227E7-9F9A-4DDC-BE4E-31E7BAB1CEA7}" presName="iconRect" presStyleLbl="nod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AD127452-51FA-4B42-8CC6-3535B51BAF57}" type="pres">
      <dgm:prSet presAssocID="{A36227E7-9F9A-4DDC-BE4E-31E7BAB1CEA7}" presName="iconSpace" presStyleCnt="0"/>
      <dgm:spPr/>
    </dgm:pt>
    <dgm:pt modelId="{59618142-4977-4DA2-8B28-FE4F51B4686F}" type="pres">
      <dgm:prSet presAssocID="{A36227E7-9F9A-4DDC-BE4E-31E7BAB1CEA7}" presName="parTx" presStyleLbl="revTx" presStyleIdx="0" presStyleCnt="8">
        <dgm:presLayoutVars>
          <dgm:chMax val="0"/>
          <dgm:chPref val="0"/>
        </dgm:presLayoutVars>
      </dgm:prSet>
      <dgm:spPr/>
    </dgm:pt>
    <dgm:pt modelId="{089B6AB0-0D05-4652-AE87-D75311D7FCFF}" type="pres">
      <dgm:prSet presAssocID="{A36227E7-9F9A-4DDC-BE4E-31E7BAB1CEA7}" presName="txSpace" presStyleCnt="0"/>
      <dgm:spPr/>
    </dgm:pt>
    <dgm:pt modelId="{495BC791-EE93-478E-AAD8-BACE94605AD7}" type="pres">
      <dgm:prSet presAssocID="{A36227E7-9F9A-4DDC-BE4E-31E7BAB1CEA7}" presName="desTx" presStyleLbl="revTx" presStyleIdx="1" presStyleCnt="8">
        <dgm:presLayoutVars/>
      </dgm:prSet>
      <dgm:spPr/>
    </dgm:pt>
    <dgm:pt modelId="{5AEB38F8-7635-4E2F-BDF6-7703BEDDE5AF}" type="pres">
      <dgm:prSet presAssocID="{8E5D10E3-C354-4009-817E-203DAB1D993A}" presName="sibTrans" presStyleCnt="0"/>
      <dgm:spPr/>
    </dgm:pt>
    <dgm:pt modelId="{A7F82282-A704-433C-AB83-E46C02DA2492}" type="pres">
      <dgm:prSet presAssocID="{B0F6C6E1-630F-4359-B68C-0768A46280D9}" presName="compNode" presStyleCnt="0"/>
      <dgm:spPr/>
    </dgm:pt>
    <dgm:pt modelId="{879DB63A-BA8C-4E13-93AA-1CF3369FC3BD}" type="pres">
      <dgm:prSet presAssocID="{B0F6C6E1-630F-4359-B68C-0768A46280D9}" presName="iconRect" presStyleLbl="node1" presStyleIdx="1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cket"/>
        </a:ext>
      </dgm:extLst>
    </dgm:pt>
    <dgm:pt modelId="{E6E7E52F-47E1-42A8-B116-4A6B9FF7C457}" type="pres">
      <dgm:prSet presAssocID="{B0F6C6E1-630F-4359-B68C-0768A46280D9}" presName="iconSpace" presStyleCnt="0"/>
      <dgm:spPr/>
    </dgm:pt>
    <dgm:pt modelId="{5402DB55-12E0-490F-B2FE-B740695A6386}" type="pres">
      <dgm:prSet presAssocID="{B0F6C6E1-630F-4359-B68C-0768A46280D9}" presName="parTx" presStyleLbl="revTx" presStyleIdx="2" presStyleCnt="8">
        <dgm:presLayoutVars>
          <dgm:chMax val="0"/>
          <dgm:chPref val="0"/>
        </dgm:presLayoutVars>
      </dgm:prSet>
      <dgm:spPr/>
    </dgm:pt>
    <dgm:pt modelId="{D4C48BBE-03FA-432B-9203-F69319E636BB}" type="pres">
      <dgm:prSet presAssocID="{B0F6C6E1-630F-4359-B68C-0768A46280D9}" presName="txSpace" presStyleCnt="0"/>
      <dgm:spPr/>
    </dgm:pt>
    <dgm:pt modelId="{668CB358-1DA0-40AF-B79E-68C3916279C5}" type="pres">
      <dgm:prSet presAssocID="{B0F6C6E1-630F-4359-B68C-0768A46280D9}" presName="desTx" presStyleLbl="revTx" presStyleIdx="3" presStyleCnt="8">
        <dgm:presLayoutVars/>
      </dgm:prSet>
      <dgm:spPr/>
    </dgm:pt>
    <dgm:pt modelId="{77E10CFC-95B9-44C4-901A-818DF4122824}" type="pres">
      <dgm:prSet presAssocID="{96C3EE1D-85F1-424B-85F3-20F7ECB95DBD}" presName="sibTrans" presStyleCnt="0"/>
      <dgm:spPr/>
    </dgm:pt>
    <dgm:pt modelId="{3F759159-20CF-4FE3-9713-2C409B245D52}" type="pres">
      <dgm:prSet presAssocID="{6865BD5C-92F5-49B6-A361-4A96BF12C86A}" presName="compNode" presStyleCnt="0"/>
      <dgm:spPr/>
    </dgm:pt>
    <dgm:pt modelId="{D1345374-9309-458F-AF45-8A3F662768AC}" type="pres">
      <dgm:prSet presAssocID="{6865BD5C-92F5-49B6-A361-4A96BF12C86A}" presName="iconRect" presStyleLbl="node1" presStyleIdx="2" presStyleCnt="4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A680EDF0-E806-4FBF-93CD-2B2794EF95EB}" type="pres">
      <dgm:prSet presAssocID="{6865BD5C-92F5-49B6-A361-4A96BF12C86A}" presName="iconSpace" presStyleCnt="0"/>
      <dgm:spPr/>
    </dgm:pt>
    <dgm:pt modelId="{EB5E15DB-4468-4A31-9DC3-54BD455C5F39}" type="pres">
      <dgm:prSet presAssocID="{6865BD5C-92F5-49B6-A361-4A96BF12C86A}" presName="parTx" presStyleLbl="revTx" presStyleIdx="4" presStyleCnt="8">
        <dgm:presLayoutVars>
          <dgm:chMax val="0"/>
          <dgm:chPref val="0"/>
        </dgm:presLayoutVars>
      </dgm:prSet>
      <dgm:spPr/>
    </dgm:pt>
    <dgm:pt modelId="{E0F43A26-5808-43A4-A0A2-3438FB3E3FDC}" type="pres">
      <dgm:prSet presAssocID="{6865BD5C-92F5-49B6-A361-4A96BF12C86A}" presName="txSpace" presStyleCnt="0"/>
      <dgm:spPr/>
    </dgm:pt>
    <dgm:pt modelId="{E11F3516-7027-4F7E-8825-AD733400A95C}" type="pres">
      <dgm:prSet presAssocID="{6865BD5C-92F5-49B6-A361-4A96BF12C86A}" presName="desTx" presStyleLbl="revTx" presStyleIdx="5" presStyleCnt="8">
        <dgm:presLayoutVars/>
      </dgm:prSet>
      <dgm:spPr/>
    </dgm:pt>
    <dgm:pt modelId="{E6577D12-5743-47E7-8055-DE3575DA9617}" type="pres">
      <dgm:prSet presAssocID="{CA3EC9C4-D3DE-4291-A541-081BFDF1B717}" presName="sibTrans" presStyleCnt="0"/>
      <dgm:spPr/>
    </dgm:pt>
    <dgm:pt modelId="{940A5760-4E8F-4081-B29D-26D75AEE154B}" type="pres">
      <dgm:prSet presAssocID="{634D7313-6943-49F5-9745-6288A4361AAB}" presName="compNode" presStyleCnt="0"/>
      <dgm:spPr/>
    </dgm:pt>
    <dgm:pt modelId="{006748EA-7604-441E-97AF-5BD4CE0DAA90}" type="pres">
      <dgm:prSet presAssocID="{634D7313-6943-49F5-9745-6288A4361AAB}" presName="iconRect" presStyleLbl="node1" presStyleIdx="3" presStyleCnt="4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44324F9E-D78A-4FBE-9A38-C83CE55C26A6}" type="pres">
      <dgm:prSet presAssocID="{634D7313-6943-49F5-9745-6288A4361AAB}" presName="iconSpace" presStyleCnt="0"/>
      <dgm:spPr/>
    </dgm:pt>
    <dgm:pt modelId="{2F12FD54-6BFC-4B5C-AB2B-680BF57187B9}" type="pres">
      <dgm:prSet presAssocID="{634D7313-6943-49F5-9745-6288A4361AAB}" presName="parTx" presStyleLbl="revTx" presStyleIdx="6" presStyleCnt="8">
        <dgm:presLayoutVars>
          <dgm:chMax val="0"/>
          <dgm:chPref val="0"/>
        </dgm:presLayoutVars>
      </dgm:prSet>
      <dgm:spPr/>
    </dgm:pt>
    <dgm:pt modelId="{DD9D7CFB-4BAC-4CA1-9A44-9BCFE563611D}" type="pres">
      <dgm:prSet presAssocID="{634D7313-6943-49F5-9745-6288A4361AAB}" presName="txSpace" presStyleCnt="0"/>
      <dgm:spPr/>
    </dgm:pt>
    <dgm:pt modelId="{0FFF6E7C-2396-47B8-B112-E8F313BD4A1A}" type="pres">
      <dgm:prSet presAssocID="{634D7313-6943-49F5-9745-6288A4361AAB}" presName="desTx" presStyleLbl="revTx" presStyleIdx="7" presStyleCnt="8">
        <dgm:presLayoutVars/>
      </dgm:prSet>
      <dgm:spPr/>
    </dgm:pt>
  </dgm:ptLst>
  <dgm:cxnLst>
    <dgm:cxn modelId="{4B8F3017-1745-45C2-8F07-AF67DFC17C70}" srcId="{F9808B53-6AE0-42FF-ABE1-569E8B211EEB}" destId="{B0F6C6E1-630F-4359-B68C-0768A46280D9}" srcOrd="1" destOrd="0" parTransId="{5D789F9B-41FD-49BA-B9D2-5D2452127302}" sibTransId="{96C3EE1D-85F1-424B-85F3-20F7ECB95DBD}"/>
    <dgm:cxn modelId="{1DEA3720-AD62-4F86-8A63-1DBE77CC3A1F}" type="presOf" srcId="{B0F6C6E1-630F-4359-B68C-0768A46280D9}" destId="{5402DB55-12E0-490F-B2FE-B740695A6386}" srcOrd="0" destOrd="0" presId="urn:microsoft.com/office/officeart/2018/5/layout/CenteredIconLabelDescriptionList"/>
    <dgm:cxn modelId="{F6825224-2016-4F56-8D51-9E40D06B4BE0}" srcId="{634D7313-6943-49F5-9745-6288A4361AAB}" destId="{80E7A057-61D2-4493-8231-1A3D16603ED9}" srcOrd="1" destOrd="0" parTransId="{7D0004ED-BBC2-42F9-A3F1-5A4555F975D4}" sibTransId="{11E188A3-2401-4573-B8D1-B81B9BD0E17A}"/>
    <dgm:cxn modelId="{2B63652C-2FF2-4227-BEF7-CB250919536E}" srcId="{634D7313-6943-49F5-9745-6288A4361AAB}" destId="{8020BC3C-F0F8-48A2-AEB7-C293307DE591}" srcOrd="3" destOrd="0" parTransId="{FFD5B4AB-1BFA-4813-85EA-AE6AE6D03522}" sibTransId="{FBEA5C9B-2D4A-4381-8DAA-A884ADC5DE41}"/>
    <dgm:cxn modelId="{F534C142-B2E7-4B84-A77E-DAF7877FD91E}" type="presOf" srcId="{99C12A74-79FA-4C1D-8059-767B77713C51}" destId="{E11F3516-7027-4F7E-8825-AD733400A95C}" srcOrd="0" destOrd="0" presId="urn:microsoft.com/office/officeart/2018/5/layout/CenteredIconLabelDescriptionList"/>
    <dgm:cxn modelId="{2E400443-9705-4AD8-BC26-78C2141304FE}" srcId="{634D7313-6943-49F5-9745-6288A4361AAB}" destId="{DEF3A05F-13D0-4B56-8EE9-99A33D375605}" srcOrd="2" destOrd="0" parTransId="{D40A79EC-E999-4864-9C09-7A024FF26272}" sibTransId="{F2FD3246-886A-4336-911F-7BBC2A0981C8}"/>
    <dgm:cxn modelId="{AE20146F-2CBA-4F79-83C4-420D87208A44}" srcId="{F9808B53-6AE0-42FF-ABE1-569E8B211EEB}" destId="{634D7313-6943-49F5-9745-6288A4361AAB}" srcOrd="3" destOrd="0" parTransId="{8E567F05-2695-44FD-8114-0C7803B0EE37}" sibTransId="{94756F62-3002-4013-8FBB-79BC16B3601C}"/>
    <dgm:cxn modelId="{21312A52-D6FF-489B-B06C-FF66563AB7F8}" srcId="{F9808B53-6AE0-42FF-ABE1-569E8B211EEB}" destId="{6865BD5C-92F5-49B6-A361-4A96BF12C86A}" srcOrd="2" destOrd="0" parTransId="{B84F3AD4-2408-4F5A-B2D9-9212BBB0B53E}" sibTransId="{CA3EC9C4-D3DE-4291-A541-081BFDF1B717}"/>
    <dgm:cxn modelId="{6ECDAA54-CD44-4C82-9F24-415C81D58783}" type="presOf" srcId="{16F1D012-9375-4AC4-9A34-7868FFF16193}" destId="{0FFF6E7C-2396-47B8-B112-E8F313BD4A1A}" srcOrd="0" destOrd="0" presId="urn:microsoft.com/office/officeart/2018/5/layout/CenteredIconLabelDescriptionList"/>
    <dgm:cxn modelId="{36E61193-6BA9-4720-A9A8-E1548CEEC640}" type="presOf" srcId="{80E7A057-61D2-4493-8231-1A3D16603ED9}" destId="{0FFF6E7C-2396-47B8-B112-E8F313BD4A1A}" srcOrd="0" destOrd="1" presId="urn:microsoft.com/office/officeart/2018/5/layout/CenteredIconLabelDescriptionList"/>
    <dgm:cxn modelId="{3418339B-2875-4475-9373-448D8945E0CB}" type="presOf" srcId="{A36227E7-9F9A-4DDC-BE4E-31E7BAB1CEA7}" destId="{59618142-4977-4DA2-8B28-FE4F51B4686F}" srcOrd="0" destOrd="0" presId="urn:microsoft.com/office/officeart/2018/5/layout/CenteredIconLabelDescriptionList"/>
    <dgm:cxn modelId="{A417A89B-6423-4636-8338-23C896DA2005}" type="presOf" srcId="{6865BD5C-92F5-49B6-A361-4A96BF12C86A}" destId="{EB5E15DB-4468-4A31-9DC3-54BD455C5F39}" srcOrd="0" destOrd="0" presId="urn:microsoft.com/office/officeart/2018/5/layout/CenteredIconLabelDescriptionList"/>
    <dgm:cxn modelId="{12B61DA3-E102-477D-8FFD-DC04D67C7C0B}" type="presOf" srcId="{F9808B53-6AE0-42FF-ABE1-569E8B211EEB}" destId="{E77AD459-9D7F-4409-A83A-37495EC3F4AD}" srcOrd="0" destOrd="0" presId="urn:microsoft.com/office/officeart/2018/5/layout/CenteredIconLabelDescriptionList"/>
    <dgm:cxn modelId="{DF88A6AC-8CB0-4716-A5A9-0AB5A231D075}" type="presOf" srcId="{634D7313-6943-49F5-9745-6288A4361AAB}" destId="{2F12FD54-6BFC-4B5C-AB2B-680BF57187B9}" srcOrd="0" destOrd="0" presId="urn:microsoft.com/office/officeart/2018/5/layout/CenteredIconLabelDescriptionList"/>
    <dgm:cxn modelId="{D9CFDDBB-20E9-4844-885E-55CCE93F8AE3}" type="presOf" srcId="{8020BC3C-F0F8-48A2-AEB7-C293307DE591}" destId="{0FFF6E7C-2396-47B8-B112-E8F313BD4A1A}" srcOrd="0" destOrd="3" presId="urn:microsoft.com/office/officeart/2018/5/layout/CenteredIconLabelDescriptionList"/>
    <dgm:cxn modelId="{7B89EAD7-C540-4691-9530-DF1E78169EC7}" srcId="{6865BD5C-92F5-49B6-A361-4A96BF12C86A}" destId="{99C12A74-79FA-4C1D-8059-767B77713C51}" srcOrd="0" destOrd="0" parTransId="{5F9ABA9D-C2C8-4442-A287-5562EA858FEC}" sibTransId="{8EDAD5A4-27A1-43C7-8EB9-CD812AD2512B}"/>
    <dgm:cxn modelId="{43421BD9-BC60-49C4-A569-D03D9A51A139}" srcId="{F9808B53-6AE0-42FF-ABE1-569E8B211EEB}" destId="{A36227E7-9F9A-4DDC-BE4E-31E7BAB1CEA7}" srcOrd="0" destOrd="0" parTransId="{26BB0230-F6C1-4C69-84C1-011B8142B26E}" sibTransId="{8E5D10E3-C354-4009-817E-203DAB1D993A}"/>
    <dgm:cxn modelId="{EEDFA7E8-E430-472B-9F0E-501790774788}" srcId="{634D7313-6943-49F5-9745-6288A4361AAB}" destId="{16F1D012-9375-4AC4-9A34-7868FFF16193}" srcOrd="0" destOrd="0" parTransId="{A2BEA2C0-05FB-4BC7-B846-4168F60EE257}" sibTransId="{413D7803-65C7-4E2F-867B-7742C8750719}"/>
    <dgm:cxn modelId="{93CBD8F5-1C1A-42F8-AFB4-307ECC836E60}" type="presOf" srcId="{DEF3A05F-13D0-4B56-8EE9-99A33D375605}" destId="{0FFF6E7C-2396-47B8-B112-E8F313BD4A1A}" srcOrd="0" destOrd="2" presId="urn:microsoft.com/office/officeart/2018/5/layout/CenteredIconLabelDescriptionList"/>
    <dgm:cxn modelId="{F770F0F3-8232-42EE-92F5-8101F3BBA36B}" type="presParOf" srcId="{E77AD459-9D7F-4409-A83A-37495EC3F4AD}" destId="{2E4643E7-DC2E-4374-90EF-5B6F6925DFB7}" srcOrd="0" destOrd="0" presId="urn:microsoft.com/office/officeart/2018/5/layout/CenteredIconLabelDescriptionList"/>
    <dgm:cxn modelId="{8BD8F308-6B81-4D66-9C55-18B5DB56E66C}" type="presParOf" srcId="{2E4643E7-DC2E-4374-90EF-5B6F6925DFB7}" destId="{0943FB2D-6894-444F-9E82-55120FA478CE}" srcOrd="0" destOrd="0" presId="urn:microsoft.com/office/officeart/2018/5/layout/CenteredIconLabelDescriptionList"/>
    <dgm:cxn modelId="{D6B0CF9B-6E67-44BC-BED9-77BD9DFDB650}" type="presParOf" srcId="{2E4643E7-DC2E-4374-90EF-5B6F6925DFB7}" destId="{AD127452-51FA-4B42-8CC6-3535B51BAF57}" srcOrd="1" destOrd="0" presId="urn:microsoft.com/office/officeart/2018/5/layout/CenteredIconLabelDescriptionList"/>
    <dgm:cxn modelId="{D762FBC5-DD57-4B5E-94BD-ABD4A2F36480}" type="presParOf" srcId="{2E4643E7-DC2E-4374-90EF-5B6F6925DFB7}" destId="{59618142-4977-4DA2-8B28-FE4F51B4686F}" srcOrd="2" destOrd="0" presId="urn:microsoft.com/office/officeart/2018/5/layout/CenteredIconLabelDescriptionList"/>
    <dgm:cxn modelId="{D3A3EB26-87AE-41DB-90D0-A2D1D431327C}" type="presParOf" srcId="{2E4643E7-DC2E-4374-90EF-5B6F6925DFB7}" destId="{089B6AB0-0D05-4652-AE87-D75311D7FCFF}" srcOrd="3" destOrd="0" presId="urn:microsoft.com/office/officeart/2018/5/layout/CenteredIconLabelDescriptionList"/>
    <dgm:cxn modelId="{0FBF25A5-1DDD-424C-BBB9-D571C65876CB}" type="presParOf" srcId="{2E4643E7-DC2E-4374-90EF-5B6F6925DFB7}" destId="{495BC791-EE93-478E-AAD8-BACE94605AD7}" srcOrd="4" destOrd="0" presId="urn:microsoft.com/office/officeart/2018/5/layout/CenteredIconLabelDescriptionList"/>
    <dgm:cxn modelId="{C686AEF7-CFDF-4F72-83D4-B833BA2FBD55}" type="presParOf" srcId="{E77AD459-9D7F-4409-A83A-37495EC3F4AD}" destId="{5AEB38F8-7635-4E2F-BDF6-7703BEDDE5AF}" srcOrd="1" destOrd="0" presId="urn:microsoft.com/office/officeart/2018/5/layout/CenteredIconLabelDescriptionList"/>
    <dgm:cxn modelId="{FD6A69DC-1B87-4B8C-922C-74E974A46669}" type="presParOf" srcId="{E77AD459-9D7F-4409-A83A-37495EC3F4AD}" destId="{A7F82282-A704-433C-AB83-E46C02DA2492}" srcOrd="2" destOrd="0" presId="urn:microsoft.com/office/officeart/2018/5/layout/CenteredIconLabelDescriptionList"/>
    <dgm:cxn modelId="{3AB331DB-F6A0-46E6-BF1D-D39921B12CD4}" type="presParOf" srcId="{A7F82282-A704-433C-AB83-E46C02DA2492}" destId="{879DB63A-BA8C-4E13-93AA-1CF3369FC3BD}" srcOrd="0" destOrd="0" presId="urn:microsoft.com/office/officeart/2018/5/layout/CenteredIconLabelDescriptionList"/>
    <dgm:cxn modelId="{8D25911D-D186-45F7-98F4-94CCDC0E7CDB}" type="presParOf" srcId="{A7F82282-A704-433C-AB83-E46C02DA2492}" destId="{E6E7E52F-47E1-42A8-B116-4A6B9FF7C457}" srcOrd="1" destOrd="0" presId="urn:microsoft.com/office/officeart/2018/5/layout/CenteredIconLabelDescriptionList"/>
    <dgm:cxn modelId="{D50334C2-68CA-4A13-9980-8BEFA8462D6E}" type="presParOf" srcId="{A7F82282-A704-433C-AB83-E46C02DA2492}" destId="{5402DB55-12E0-490F-B2FE-B740695A6386}" srcOrd="2" destOrd="0" presId="urn:microsoft.com/office/officeart/2018/5/layout/CenteredIconLabelDescriptionList"/>
    <dgm:cxn modelId="{2F4D4DD3-6729-4028-A386-7A267364845A}" type="presParOf" srcId="{A7F82282-A704-433C-AB83-E46C02DA2492}" destId="{D4C48BBE-03FA-432B-9203-F69319E636BB}" srcOrd="3" destOrd="0" presId="urn:microsoft.com/office/officeart/2018/5/layout/CenteredIconLabelDescriptionList"/>
    <dgm:cxn modelId="{5A7AE146-2631-48DB-926D-C8089FB4EF8F}" type="presParOf" srcId="{A7F82282-A704-433C-AB83-E46C02DA2492}" destId="{668CB358-1DA0-40AF-B79E-68C3916279C5}" srcOrd="4" destOrd="0" presId="urn:microsoft.com/office/officeart/2018/5/layout/CenteredIconLabelDescriptionList"/>
    <dgm:cxn modelId="{273540A6-299B-453F-B083-991E1E72A6F3}" type="presParOf" srcId="{E77AD459-9D7F-4409-A83A-37495EC3F4AD}" destId="{77E10CFC-95B9-44C4-901A-818DF4122824}" srcOrd="3" destOrd="0" presId="urn:microsoft.com/office/officeart/2018/5/layout/CenteredIconLabelDescriptionList"/>
    <dgm:cxn modelId="{4A86F212-BAA6-4610-A96F-2FB8B540DF13}" type="presParOf" srcId="{E77AD459-9D7F-4409-A83A-37495EC3F4AD}" destId="{3F759159-20CF-4FE3-9713-2C409B245D52}" srcOrd="4" destOrd="0" presId="urn:microsoft.com/office/officeart/2018/5/layout/CenteredIconLabelDescriptionList"/>
    <dgm:cxn modelId="{E5D74DD5-2408-48C2-B3CD-5799DF2D1B6F}" type="presParOf" srcId="{3F759159-20CF-4FE3-9713-2C409B245D52}" destId="{D1345374-9309-458F-AF45-8A3F662768AC}" srcOrd="0" destOrd="0" presId="urn:microsoft.com/office/officeart/2018/5/layout/CenteredIconLabelDescriptionList"/>
    <dgm:cxn modelId="{9CCA0AA6-1CBB-4613-AF81-2A88395E4823}" type="presParOf" srcId="{3F759159-20CF-4FE3-9713-2C409B245D52}" destId="{A680EDF0-E806-4FBF-93CD-2B2794EF95EB}" srcOrd="1" destOrd="0" presId="urn:microsoft.com/office/officeart/2018/5/layout/CenteredIconLabelDescriptionList"/>
    <dgm:cxn modelId="{F6660E06-0120-44B1-BFC4-07E25F81AA89}" type="presParOf" srcId="{3F759159-20CF-4FE3-9713-2C409B245D52}" destId="{EB5E15DB-4468-4A31-9DC3-54BD455C5F39}" srcOrd="2" destOrd="0" presId="urn:microsoft.com/office/officeart/2018/5/layout/CenteredIconLabelDescriptionList"/>
    <dgm:cxn modelId="{3D7822C8-E624-4181-98EB-CD4D3B798394}" type="presParOf" srcId="{3F759159-20CF-4FE3-9713-2C409B245D52}" destId="{E0F43A26-5808-43A4-A0A2-3438FB3E3FDC}" srcOrd="3" destOrd="0" presId="urn:microsoft.com/office/officeart/2018/5/layout/CenteredIconLabelDescriptionList"/>
    <dgm:cxn modelId="{5812F232-8F24-456D-B100-807C793AF852}" type="presParOf" srcId="{3F759159-20CF-4FE3-9713-2C409B245D52}" destId="{E11F3516-7027-4F7E-8825-AD733400A95C}" srcOrd="4" destOrd="0" presId="urn:microsoft.com/office/officeart/2018/5/layout/CenteredIconLabelDescriptionList"/>
    <dgm:cxn modelId="{BE85C19B-19C6-4621-B4A6-56AA6E1570D0}" type="presParOf" srcId="{E77AD459-9D7F-4409-A83A-37495EC3F4AD}" destId="{E6577D12-5743-47E7-8055-DE3575DA9617}" srcOrd="5" destOrd="0" presId="urn:microsoft.com/office/officeart/2018/5/layout/CenteredIconLabelDescriptionList"/>
    <dgm:cxn modelId="{C865B59F-5C9F-4747-966D-CCCC98CA3F82}" type="presParOf" srcId="{E77AD459-9D7F-4409-A83A-37495EC3F4AD}" destId="{940A5760-4E8F-4081-B29D-26D75AEE154B}" srcOrd="6" destOrd="0" presId="urn:microsoft.com/office/officeart/2018/5/layout/CenteredIconLabelDescriptionList"/>
    <dgm:cxn modelId="{1F680BFA-679D-43C3-9CDF-8E104A6BD113}" type="presParOf" srcId="{940A5760-4E8F-4081-B29D-26D75AEE154B}" destId="{006748EA-7604-441E-97AF-5BD4CE0DAA90}" srcOrd="0" destOrd="0" presId="urn:microsoft.com/office/officeart/2018/5/layout/CenteredIconLabelDescriptionList"/>
    <dgm:cxn modelId="{5E0842D4-285B-470E-8D24-BF64C3AEED74}" type="presParOf" srcId="{940A5760-4E8F-4081-B29D-26D75AEE154B}" destId="{44324F9E-D78A-4FBE-9A38-C83CE55C26A6}" srcOrd="1" destOrd="0" presId="urn:microsoft.com/office/officeart/2018/5/layout/CenteredIconLabelDescriptionList"/>
    <dgm:cxn modelId="{5F6CA68C-6B2E-4636-B1CF-7705048C12E6}" type="presParOf" srcId="{940A5760-4E8F-4081-B29D-26D75AEE154B}" destId="{2F12FD54-6BFC-4B5C-AB2B-680BF57187B9}" srcOrd="2" destOrd="0" presId="urn:microsoft.com/office/officeart/2018/5/layout/CenteredIconLabelDescriptionList"/>
    <dgm:cxn modelId="{DF3BC92B-0FDE-406A-8CB9-099D2538312E}" type="presParOf" srcId="{940A5760-4E8F-4081-B29D-26D75AEE154B}" destId="{DD9D7CFB-4BAC-4CA1-9A44-9BCFE563611D}" srcOrd="3" destOrd="0" presId="urn:microsoft.com/office/officeart/2018/5/layout/CenteredIconLabelDescriptionList"/>
    <dgm:cxn modelId="{0207A840-ABCB-43A5-AAB8-52E87A4AA282}" type="presParOf" srcId="{940A5760-4E8F-4081-B29D-26D75AEE154B}" destId="{0FFF6E7C-2396-47B8-B112-E8F313BD4A1A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886E7A-60DF-4464-A171-229CEA5AC0B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DC1EB78-B394-4FB5-8542-625B63117823}">
      <dgm:prSet/>
      <dgm:spPr/>
      <dgm:t>
        <a:bodyPr/>
        <a:lstStyle/>
        <a:p>
          <a:pPr rtl="0">
            <a:defRPr cap="all"/>
          </a:pPr>
          <a:r>
            <a:rPr lang="en-US" dirty="0"/>
            <a:t>Queries:</a:t>
          </a:r>
          <a:br>
            <a:rPr lang="en-US" dirty="0">
              <a:latin typeface="Calibri"/>
            </a:rPr>
          </a:br>
          <a:r>
            <a:rPr lang="en-US" dirty="0">
              <a:latin typeface="Calibri"/>
            </a:rPr>
            <a:t> </a:t>
          </a:r>
          <a:r>
            <a:rPr lang="en-US" dirty="0"/>
            <a:t>"What is Fermat's little theorem?"</a:t>
          </a:r>
        </a:p>
      </dgm:t>
    </dgm:pt>
    <dgm:pt modelId="{036BE38E-D015-4AFF-B49F-489CEB5C24C2}" type="parTrans" cxnId="{F7ADD5AF-AB00-4031-B10A-08182428A4D6}">
      <dgm:prSet/>
      <dgm:spPr/>
      <dgm:t>
        <a:bodyPr/>
        <a:lstStyle/>
        <a:p>
          <a:endParaRPr lang="en-US"/>
        </a:p>
      </dgm:t>
    </dgm:pt>
    <dgm:pt modelId="{50BBC81E-AD08-4DE4-B988-D50F85C3D99C}" type="sibTrans" cxnId="{F7ADD5AF-AB00-4031-B10A-08182428A4D6}">
      <dgm:prSet/>
      <dgm:spPr/>
      <dgm:t>
        <a:bodyPr/>
        <a:lstStyle/>
        <a:p>
          <a:endParaRPr lang="en-US"/>
        </a:p>
      </dgm:t>
    </dgm:pt>
    <dgm:pt modelId="{319E957C-E4E1-402D-B0C3-D86F9CFFF024}">
      <dgm:prSet/>
      <dgm:spPr/>
      <dgm:t>
        <a:bodyPr/>
        <a:lstStyle/>
        <a:p>
          <a:pPr rtl="0">
            <a:defRPr cap="all"/>
          </a:pPr>
          <a:r>
            <a:rPr lang="en-US" dirty="0"/>
            <a:t>Commands:</a:t>
          </a:r>
          <a:br>
            <a:rPr lang="en-US" dirty="0">
              <a:latin typeface="Calibri"/>
            </a:rPr>
          </a:br>
          <a:r>
            <a:rPr lang="en-US" dirty="0">
              <a:latin typeface="Calibri"/>
            </a:rPr>
            <a:t> </a:t>
          </a:r>
          <a:r>
            <a:rPr lang="en-US" dirty="0"/>
            <a:t>"Write a poem about leaves falling"</a:t>
          </a:r>
        </a:p>
      </dgm:t>
    </dgm:pt>
    <dgm:pt modelId="{874A0043-FA17-4D6F-BEA2-494EE9A9D1A1}" type="parTrans" cxnId="{BDC567C9-4B1D-43B0-97FE-8A52C2EB2D8A}">
      <dgm:prSet/>
      <dgm:spPr/>
      <dgm:t>
        <a:bodyPr/>
        <a:lstStyle/>
        <a:p>
          <a:endParaRPr lang="en-US"/>
        </a:p>
      </dgm:t>
    </dgm:pt>
    <dgm:pt modelId="{80FE94A7-EFE8-41B4-B68C-7886FA53F2FF}" type="sibTrans" cxnId="{BDC567C9-4B1D-43B0-97FE-8A52C2EB2D8A}">
      <dgm:prSet/>
      <dgm:spPr/>
      <dgm:t>
        <a:bodyPr/>
        <a:lstStyle/>
        <a:p>
          <a:endParaRPr lang="en-US"/>
        </a:p>
      </dgm:t>
    </dgm:pt>
    <dgm:pt modelId="{AFB04E82-7F3D-4EE8-B3E0-E239991F7712}">
      <dgm:prSet/>
      <dgm:spPr/>
      <dgm:t>
        <a:bodyPr/>
        <a:lstStyle/>
        <a:p>
          <a:pPr rtl="0">
            <a:defRPr cap="all"/>
          </a:pPr>
          <a:r>
            <a:rPr lang="en-US" dirty="0"/>
            <a:t>Feeback: </a:t>
          </a:r>
          <a:br>
            <a:rPr lang="en-US" dirty="0">
              <a:latin typeface="Calibri"/>
            </a:rPr>
          </a:br>
          <a:r>
            <a:rPr lang="en-US" dirty="0"/>
            <a:t>"The code you wrote is too slow"</a:t>
          </a:r>
        </a:p>
      </dgm:t>
    </dgm:pt>
    <dgm:pt modelId="{6684A57D-17BA-4A68-8B32-64C77E779A05}" type="parTrans" cxnId="{AF45F396-1620-49DF-B2C3-CF5516FB4EDE}">
      <dgm:prSet/>
      <dgm:spPr/>
      <dgm:t>
        <a:bodyPr/>
        <a:lstStyle/>
        <a:p>
          <a:endParaRPr lang="en-US"/>
        </a:p>
      </dgm:t>
    </dgm:pt>
    <dgm:pt modelId="{FFC8B82A-1E66-4FAD-826E-BD361214843F}" type="sibTrans" cxnId="{AF45F396-1620-49DF-B2C3-CF5516FB4EDE}">
      <dgm:prSet/>
      <dgm:spPr/>
      <dgm:t>
        <a:bodyPr/>
        <a:lstStyle/>
        <a:p>
          <a:endParaRPr lang="en-US"/>
        </a:p>
      </dgm:t>
    </dgm:pt>
    <dgm:pt modelId="{DACC8B06-2E5E-47FE-AB73-AC049C966A5B}">
      <dgm:prSet/>
      <dgm:spPr/>
      <dgm:t>
        <a:bodyPr/>
        <a:lstStyle/>
        <a:p>
          <a:pPr rtl="0">
            <a:defRPr cap="all"/>
          </a:pPr>
          <a:r>
            <a:rPr lang="en-US" dirty="0"/>
            <a:t>Descriptions:</a:t>
          </a:r>
          <a:br>
            <a:rPr lang="en-US" dirty="0">
              <a:latin typeface="Calibri"/>
            </a:rPr>
          </a:br>
          <a:r>
            <a:rPr lang="en-US" dirty="0">
              <a:latin typeface="Calibri"/>
            </a:rPr>
            <a:t> </a:t>
          </a:r>
          <a:r>
            <a:rPr lang="en-US" dirty="0"/>
            <a:t>"a high-quality photo of an astronaut riding a horse"</a:t>
          </a:r>
        </a:p>
      </dgm:t>
    </dgm:pt>
    <dgm:pt modelId="{07321897-CB60-4284-A581-D934EC7B99AE}" type="parTrans" cxnId="{265DF31D-1C40-4228-9969-6A0EF5FA73AC}">
      <dgm:prSet/>
      <dgm:spPr/>
      <dgm:t>
        <a:bodyPr/>
        <a:lstStyle/>
        <a:p>
          <a:endParaRPr lang="en-US"/>
        </a:p>
      </dgm:t>
    </dgm:pt>
    <dgm:pt modelId="{D374F3C2-07C4-4BC7-875E-AC03942D3586}" type="sibTrans" cxnId="{265DF31D-1C40-4228-9969-6A0EF5FA73AC}">
      <dgm:prSet/>
      <dgm:spPr/>
      <dgm:t>
        <a:bodyPr/>
        <a:lstStyle/>
        <a:p>
          <a:endParaRPr lang="en-US"/>
        </a:p>
      </dgm:t>
    </dgm:pt>
    <dgm:pt modelId="{CD619BB1-DC8C-4583-B87D-D96ABBA7FA1F}" type="pres">
      <dgm:prSet presAssocID="{DD886E7A-60DF-4464-A171-229CEA5AC0BC}" presName="root" presStyleCnt="0">
        <dgm:presLayoutVars>
          <dgm:dir/>
          <dgm:resizeHandles val="exact"/>
        </dgm:presLayoutVars>
      </dgm:prSet>
      <dgm:spPr/>
    </dgm:pt>
    <dgm:pt modelId="{7508D3F7-3294-4BF9-8B68-5E7CFEF290E6}" type="pres">
      <dgm:prSet presAssocID="{EDC1EB78-B394-4FB5-8542-625B63117823}" presName="compNode" presStyleCnt="0"/>
      <dgm:spPr/>
    </dgm:pt>
    <dgm:pt modelId="{A40AED6A-783E-4CD2-88DC-51677AA8FBEC}" type="pres">
      <dgm:prSet presAssocID="{EDC1EB78-B394-4FB5-8542-625B63117823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77969F61-EDDA-4869-B3B4-B9CD00ECC262}" type="pres">
      <dgm:prSet presAssocID="{EDC1EB78-B394-4FB5-8542-625B63117823}" presName="iconRect" presStyleLbl="nod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B84A9359-F1A2-4A52-B2E9-D11CD1A6C5E8}" type="pres">
      <dgm:prSet presAssocID="{EDC1EB78-B394-4FB5-8542-625B63117823}" presName="spaceRect" presStyleCnt="0"/>
      <dgm:spPr/>
    </dgm:pt>
    <dgm:pt modelId="{5CCC8FAD-FBC5-42B9-87E7-F44ED26C79F7}" type="pres">
      <dgm:prSet presAssocID="{EDC1EB78-B394-4FB5-8542-625B63117823}" presName="textRect" presStyleLbl="revTx" presStyleIdx="0" presStyleCnt="4">
        <dgm:presLayoutVars>
          <dgm:chMax val="1"/>
          <dgm:chPref val="1"/>
        </dgm:presLayoutVars>
      </dgm:prSet>
      <dgm:spPr/>
    </dgm:pt>
    <dgm:pt modelId="{DA452F33-7C30-468D-A596-0BC2D4DE1573}" type="pres">
      <dgm:prSet presAssocID="{50BBC81E-AD08-4DE4-B988-D50F85C3D99C}" presName="sibTrans" presStyleCnt="0"/>
      <dgm:spPr/>
    </dgm:pt>
    <dgm:pt modelId="{B0C517C4-E411-4C66-A7F7-07EDFA8F3A9D}" type="pres">
      <dgm:prSet presAssocID="{319E957C-E4E1-402D-B0C3-D86F9CFFF024}" presName="compNode" presStyleCnt="0"/>
      <dgm:spPr/>
    </dgm:pt>
    <dgm:pt modelId="{AEF78345-3B2B-403C-A9CC-1FF66B067FD3}" type="pres">
      <dgm:prSet presAssocID="{319E957C-E4E1-402D-B0C3-D86F9CFFF024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06FE6AFA-57FC-4F83-8EBF-E543A768CBCF}" type="pres">
      <dgm:prSet presAssocID="{319E957C-E4E1-402D-B0C3-D86F9CFFF024}" presName="iconRect" presStyleLbl="node1" presStyleIdx="1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677E0268-2034-4D72-9B2B-1A9E65A9BB27}" type="pres">
      <dgm:prSet presAssocID="{319E957C-E4E1-402D-B0C3-D86F9CFFF024}" presName="spaceRect" presStyleCnt="0"/>
      <dgm:spPr/>
    </dgm:pt>
    <dgm:pt modelId="{18E55923-A577-4192-A097-972EDB0D65BF}" type="pres">
      <dgm:prSet presAssocID="{319E957C-E4E1-402D-B0C3-D86F9CFFF024}" presName="textRect" presStyleLbl="revTx" presStyleIdx="1" presStyleCnt="4">
        <dgm:presLayoutVars>
          <dgm:chMax val="1"/>
          <dgm:chPref val="1"/>
        </dgm:presLayoutVars>
      </dgm:prSet>
      <dgm:spPr/>
    </dgm:pt>
    <dgm:pt modelId="{CDD52372-F457-4E93-8084-12CDACDBDC24}" type="pres">
      <dgm:prSet presAssocID="{80FE94A7-EFE8-41B4-B68C-7886FA53F2FF}" presName="sibTrans" presStyleCnt="0"/>
      <dgm:spPr/>
    </dgm:pt>
    <dgm:pt modelId="{78874A20-A1CD-4CBD-B27D-16029A9DEE92}" type="pres">
      <dgm:prSet presAssocID="{AFB04E82-7F3D-4EE8-B3E0-E239991F7712}" presName="compNode" presStyleCnt="0"/>
      <dgm:spPr/>
    </dgm:pt>
    <dgm:pt modelId="{BE6EA8CE-4985-4314-BF58-9AC2BE121A12}" type="pres">
      <dgm:prSet presAssocID="{AFB04E82-7F3D-4EE8-B3E0-E239991F7712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5344B4B4-8813-45D3-90D0-9D4E4B81926C}" type="pres">
      <dgm:prSet presAssocID="{AFB04E82-7F3D-4EE8-B3E0-E239991F7712}" presName="iconRect" presStyleLbl="node1" presStyleIdx="2" presStyleCnt="4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ed Bump"/>
        </a:ext>
      </dgm:extLst>
    </dgm:pt>
    <dgm:pt modelId="{82C1221F-22D4-440E-BE8B-22EC834E0E0A}" type="pres">
      <dgm:prSet presAssocID="{AFB04E82-7F3D-4EE8-B3E0-E239991F7712}" presName="spaceRect" presStyleCnt="0"/>
      <dgm:spPr/>
    </dgm:pt>
    <dgm:pt modelId="{980CDD0C-3CE1-46AE-A5D3-79B630B79939}" type="pres">
      <dgm:prSet presAssocID="{AFB04E82-7F3D-4EE8-B3E0-E239991F7712}" presName="textRect" presStyleLbl="revTx" presStyleIdx="2" presStyleCnt="4">
        <dgm:presLayoutVars>
          <dgm:chMax val="1"/>
          <dgm:chPref val="1"/>
        </dgm:presLayoutVars>
      </dgm:prSet>
      <dgm:spPr/>
    </dgm:pt>
    <dgm:pt modelId="{E66AB918-E9B4-470A-B0BA-45DC9034E1B6}" type="pres">
      <dgm:prSet presAssocID="{FFC8B82A-1E66-4FAD-826E-BD361214843F}" presName="sibTrans" presStyleCnt="0"/>
      <dgm:spPr/>
    </dgm:pt>
    <dgm:pt modelId="{C4E6CBFD-EF9E-4D15-A4D2-D5D0FE89A87F}" type="pres">
      <dgm:prSet presAssocID="{DACC8B06-2E5E-47FE-AB73-AC049C966A5B}" presName="compNode" presStyleCnt="0"/>
      <dgm:spPr/>
    </dgm:pt>
    <dgm:pt modelId="{C92B16FF-C309-4265-82FB-3AA9EFE39C2F}" type="pres">
      <dgm:prSet presAssocID="{DACC8B06-2E5E-47FE-AB73-AC049C966A5B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262EDC9E-4858-41A7-847E-F0CFDCA0D8A0}" type="pres">
      <dgm:prSet presAssocID="{DACC8B06-2E5E-47FE-AB73-AC049C966A5B}" presName="iconRect" presStyleLbl="node1" presStyleIdx="3" presStyleCnt="4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rseshoe"/>
        </a:ext>
      </dgm:extLst>
    </dgm:pt>
    <dgm:pt modelId="{4CF4BC8C-04CC-4DAE-AEE3-48F1C8EE2E67}" type="pres">
      <dgm:prSet presAssocID="{DACC8B06-2E5E-47FE-AB73-AC049C966A5B}" presName="spaceRect" presStyleCnt="0"/>
      <dgm:spPr/>
    </dgm:pt>
    <dgm:pt modelId="{78A8BFE1-0D66-429E-999C-FDBB4960389F}" type="pres">
      <dgm:prSet presAssocID="{DACC8B06-2E5E-47FE-AB73-AC049C966A5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65DF31D-1C40-4228-9969-6A0EF5FA73AC}" srcId="{DD886E7A-60DF-4464-A171-229CEA5AC0BC}" destId="{DACC8B06-2E5E-47FE-AB73-AC049C966A5B}" srcOrd="3" destOrd="0" parTransId="{07321897-CB60-4284-A581-D934EC7B99AE}" sibTransId="{D374F3C2-07C4-4BC7-875E-AC03942D3586}"/>
    <dgm:cxn modelId="{AB20FC86-ACE2-41C5-9EE6-BC1F3F222BE9}" type="presOf" srcId="{DACC8B06-2E5E-47FE-AB73-AC049C966A5B}" destId="{78A8BFE1-0D66-429E-999C-FDBB4960389F}" srcOrd="0" destOrd="0" presId="urn:microsoft.com/office/officeart/2018/5/layout/IconLeafLabelList"/>
    <dgm:cxn modelId="{1C56E48E-3AA5-4AEE-9E9B-313954852D65}" type="presOf" srcId="{319E957C-E4E1-402D-B0C3-D86F9CFFF024}" destId="{18E55923-A577-4192-A097-972EDB0D65BF}" srcOrd="0" destOrd="0" presId="urn:microsoft.com/office/officeart/2018/5/layout/IconLeafLabelList"/>
    <dgm:cxn modelId="{AF45F396-1620-49DF-B2C3-CF5516FB4EDE}" srcId="{DD886E7A-60DF-4464-A171-229CEA5AC0BC}" destId="{AFB04E82-7F3D-4EE8-B3E0-E239991F7712}" srcOrd="2" destOrd="0" parTransId="{6684A57D-17BA-4A68-8B32-64C77E779A05}" sibTransId="{FFC8B82A-1E66-4FAD-826E-BD361214843F}"/>
    <dgm:cxn modelId="{16B13B97-8467-4399-B175-9398308E39ED}" type="presOf" srcId="{EDC1EB78-B394-4FB5-8542-625B63117823}" destId="{5CCC8FAD-FBC5-42B9-87E7-F44ED26C79F7}" srcOrd="0" destOrd="0" presId="urn:microsoft.com/office/officeart/2018/5/layout/IconLeafLabelList"/>
    <dgm:cxn modelId="{A88F569A-98DA-4773-BF13-3544007D913A}" type="presOf" srcId="{AFB04E82-7F3D-4EE8-B3E0-E239991F7712}" destId="{980CDD0C-3CE1-46AE-A5D3-79B630B79939}" srcOrd="0" destOrd="0" presId="urn:microsoft.com/office/officeart/2018/5/layout/IconLeafLabelList"/>
    <dgm:cxn modelId="{4CA199A0-0E83-49B9-90BB-9D221FB5310F}" type="presOf" srcId="{DD886E7A-60DF-4464-A171-229CEA5AC0BC}" destId="{CD619BB1-DC8C-4583-B87D-D96ABBA7FA1F}" srcOrd="0" destOrd="0" presId="urn:microsoft.com/office/officeart/2018/5/layout/IconLeafLabelList"/>
    <dgm:cxn modelId="{F7ADD5AF-AB00-4031-B10A-08182428A4D6}" srcId="{DD886E7A-60DF-4464-A171-229CEA5AC0BC}" destId="{EDC1EB78-B394-4FB5-8542-625B63117823}" srcOrd="0" destOrd="0" parTransId="{036BE38E-D015-4AFF-B49F-489CEB5C24C2}" sibTransId="{50BBC81E-AD08-4DE4-B988-D50F85C3D99C}"/>
    <dgm:cxn modelId="{BDC567C9-4B1D-43B0-97FE-8A52C2EB2D8A}" srcId="{DD886E7A-60DF-4464-A171-229CEA5AC0BC}" destId="{319E957C-E4E1-402D-B0C3-D86F9CFFF024}" srcOrd="1" destOrd="0" parTransId="{874A0043-FA17-4D6F-BEA2-494EE9A9D1A1}" sibTransId="{80FE94A7-EFE8-41B4-B68C-7886FA53F2FF}"/>
    <dgm:cxn modelId="{35A37A92-7F49-4B4B-9C04-0EDE9F840748}" type="presParOf" srcId="{CD619BB1-DC8C-4583-B87D-D96ABBA7FA1F}" destId="{7508D3F7-3294-4BF9-8B68-5E7CFEF290E6}" srcOrd="0" destOrd="0" presId="urn:microsoft.com/office/officeart/2018/5/layout/IconLeafLabelList"/>
    <dgm:cxn modelId="{F29EDA4A-E015-40AC-8EE5-3265F40B8B84}" type="presParOf" srcId="{7508D3F7-3294-4BF9-8B68-5E7CFEF290E6}" destId="{A40AED6A-783E-4CD2-88DC-51677AA8FBEC}" srcOrd="0" destOrd="0" presId="urn:microsoft.com/office/officeart/2018/5/layout/IconLeafLabelList"/>
    <dgm:cxn modelId="{8CB178C2-4F27-4E67-A00F-E1B7696D7DC9}" type="presParOf" srcId="{7508D3F7-3294-4BF9-8B68-5E7CFEF290E6}" destId="{77969F61-EDDA-4869-B3B4-B9CD00ECC262}" srcOrd="1" destOrd="0" presId="urn:microsoft.com/office/officeart/2018/5/layout/IconLeafLabelList"/>
    <dgm:cxn modelId="{6BD532B8-2F39-488A-8070-68D2DDE1047F}" type="presParOf" srcId="{7508D3F7-3294-4BF9-8B68-5E7CFEF290E6}" destId="{B84A9359-F1A2-4A52-B2E9-D11CD1A6C5E8}" srcOrd="2" destOrd="0" presId="urn:microsoft.com/office/officeart/2018/5/layout/IconLeafLabelList"/>
    <dgm:cxn modelId="{99D188FC-7BAA-478C-A1EC-F276A4568F3B}" type="presParOf" srcId="{7508D3F7-3294-4BF9-8B68-5E7CFEF290E6}" destId="{5CCC8FAD-FBC5-42B9-87E7-F44ED26C79F7}" srcOrd="3" destOrd="0" presId="urn:microsoft.com/office/officeart/2018/5/layout/IconLeafLabelList"/>
    <dgm:cxn modelId="{19EAFB43-5A61-4009-99F6-2B47CACE95D5}" type="presParOf" srcId="{CD619BB1-DC8C-4583-B87D-D96ABBA7FA1F}" destId="{DA452F33-7C30-468D-A596-0BC2D4DE1573}" srcOrd="1" destOrd="0" presId="urn:microsoft.com/office/officeart/2018/5/layout/IconLeafLabelList"/>
    <dgm:cxn modelId="{35F7459E-6E4A-4296-A706-2DD21E3FFF34}" type="presParOf" srcId="{CD619BB1-DC8C-4583-B87D-D96ABBA7FA1F}" destId="{B0C517C4-E411-4C66-A7F7-07EDFA8F3A9D}" srcOrd="2" destOrd="0" presId="urn:microsoft.com/office/officeart/2018/5/layout/IconLeafLabelList"/>
    <dgm:cxn modelId="{00B0D1E0-4C2E-4B2A-9FCF-5F5F284C50AD}" type="presParOf" srcId="{B0C517C4-E411-4C66-A7F7-07EDFA8F3A9D}" destId="{AEF78345-3B2B-403C-A9CC-1FF66B067FD3}" srcOrd="0" destOrd="0" presId="urn:microsoft.com/office/officeart/2018/5/layout/IconLeafLabelList"/>
    <dgm:cxn modelId="{7CD4ABD9-F7CE-4CC7-B5B5-7B37C908D7AA}" type="presParOf" srcId="{B0C517C4-E411-4C66-A7F7-07EDFA8F3A9D}" destId="{06FE6AFA-57FC-4F83-8EBF-E543A768CBCF}" srcOrd="1" destOrd="0" presId="urn:microsoft.com/office/officeart/2018/5/layout/IconLeafLabelList"/>
    <dgm:cxn modelId="{A99A1E69-8723-43C4-AE89-160E034D0430}" type="presParOf" srcId="{B0C517C4-E411-4C66-A7F7-07EDFA8F3A9D}" destId="{677E0268-2034-4D72-9B2B-1A9E65A9BB27}" srcOrd="2" destOrd="0" presId="urn:microsoft.com/office/officeart/2018/5/layout/IconLeafLabelList"/>
    <dgm:cxn modelId="{375042EA-B73C-4631-98C5-CAF76A801F5B}" type="presParOf" srcId="{B0C517C4-E411-4C66-A7F7-07EDFA8F3A9D}" destId="{18E55923-A577-4192-A097-972EDB0D65BF}" srcOrd="3" destOrd="0" presId="urn:microsoft.com/office/officeart/2018/5/layout/IconLeafLabelList"/>
    <dgm:cxn modelId="{EADCE65D-2E5D-467C-A052-2B874CC7B892}" type="presParOf" srcId="{CD619BB1-DC8C-4583-B87D-D96ABBA7FA1F}" destId="{CDD52372-F457-4E93-8084-12CDACDBDC24}" srcOrd="3" destOrd="0" presId="urn:microsoft.com/office/officeart/2018/5/layout/IconLeafLabelList"/>
    <dgm:cxn modelId="{E9851E28-A551-4485-B90B-4F0F8AAEFD81}" type="presParOf" srcId="{CD619BB1-DC8C-4583-B87D-D96ABBA7FA1F}" destId="{78874A20-A1CD-4CBD-B27D-16029A9DEE92}" srcOrd="4" destOrd="0" presId="urn:microsoft.com/office/officeart/2018/5/layout/IconLeafLabelList"/>
    <dgm:cxn modelId="{46E4A718-CC35-441D-8B2A-874D4C08F4A2}" type="presParOf" srcId="{78874A20-A1CD-4CBD-B27D-16029A9DEE92}" destId="{BE6EA8CE-4985-4314-BF58-9AC2BE121A12}" srcOrd="0" destOrd="0" presId="urn:microsoft.com/office/officeart/2018/5/layout/IconLeafLabelList"/>
    <dgm:cxn modelId="{A03DA5F8-7A24-48B4-895B-7D22B2ADB6EE}" type="presParOf" srcId="{78874A20-A1CD-4CBD-B27D-16029A9DEE92}" destId="{5344B4B4-8813-45D3-90D0-9D4E4B81926C}" srcOrd="1" destOrd="0" presId="urn:microsoft.com/office/officeart/2018/5/layout/IconLeafLabelList"/>
    <dgm:cxn modelId="{80631431-AC96-444E-8B0B-FF46E75E170B}" type="presParOf" srcId="{78874A20-A1CD-4CBD-B27D-16029A9DEE92}" destId="{82C1221F-22D4-440E-BE8B-22EC834E0E0A}" srcOrd="2" destOrd="0" presId="urn:microsoft.com/office/officeart/2018/5/layout/IconLeafLabelList"/>
    <dgm:cxn modelId="{5A9C2763-E1B6-469F-8FB6-1BC44209EE08}" type="presParOf" srcId="{78874A20-A1CD-4CBD-B27D-16029A9DEE92}" destId="{980CDD0C-3CE1-46AE-A5D3-79B630B79939}" srcOrd="3" destOrd="0" presId="urn:microsoft.com/office/officeart/2018/5/layout/IconLeafLabelList"/>
    <dgm:cxn modelId="{704631C6-D64C-4EBB-B1DD-3615FF825571}" type="presParOf" srcId="{CD619BB1-DC8C-4583-B87D-D96ABBA7FA1F}" destId="{E66AB918-E9B4-470A-B0BA-45DC9034E1B6}" srcOrd="5" destOrd="0" presId="urn:microsoft.com/office/officeart/2018/5/layout/IconLeafLabelList"/>
    <dgm:cxn modelId="{954F1BD1-2038-444A-A0BA-DBFBC3AD18FB}" type="presParOf" srcId="{CD619BB1-DC8C-4583-B87D-D96ABBA7FA1F}" destId="{C4E6CBFD-EF9E-4D15-A4D2-D5D0FE89A87F}" srcOrd="6" destOrd="0" presId="urn:microsoft.com/office/officeart/2018/5/layout/IconLeafLabelList"/>
    <dgm:cxn modelId="{50F39A25-8890-4358-B590-7B0A388B100E}" type="presParOf" srcId="{C4E6CBFD-EF9E-4D15-A4D2-D5D0FE89A87F}" destId="{C92B16FF-C309-4265-82FB-3AA9EFE39C2F}" srcOrd="0" destOrd="0" presId="urn:microsoft.com/office/officeart/2018/5/layout/IconLeafLabelList"/>
    <dgm:cxn modelId="{13A1B98F-D4A4-47C4-B70E-84BEFFE27955}" type="presParOf" srcId="{C4E6CBFD-EF9E-4D15-A4D2-D5D0FE89A87F}" destId="{262EDC9E-4858-41A7-847E-F0CFDCA0D8A0}" srcOrd="1" destOrd="0" presId="urn:microsoft.com/office/officeart/2018/5/layout/IconLeafLabelList"/>
    <dgm:cxn modelId="{5C4AE6BD-14EE-4AE7-9883-13AA8D806AF0}" type="presParOf" srcId="{C4E6CBFD-EF9E-4D15-A4D2-D5D0FE89A87F}" destId="{4CF4BC8C-04CC-4DAE-AEE3-48F1C8EE2E67}" srcOrd="2" destOrd="0" presId="urn:microsoft.com/office/officeart/2018/5/layout/IconLeafLabelList"/>
    <dgm:cxn modelId="{412A6257-B2FB-4AD9-9CE6-40CCBBCBF556}" type="presParOf" srcId="{C4E6CBFD-EF9E-4D15-A4D2-D5D0FE89A87F}" destId="{78A8BFE1-0D66-429E-999C-FDBB4960389F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43FB2D-6894-444F-9E82-55120FA478CE}">
      <dsp:nvSpPr>
        <dsp:cNvPr id="0" name=""/>
        <dsp:cNvSpPr/>
      </dsp:nvSpPr>
      <dsp:spPr>
        <a:xfrm>
          <a:off x="591363" y="942050"/>
          <a:ext cx="633445" cy="633445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618142-4977-4DA2-8B28-FE4F51B4686F}">
      <dsp:nvSpPr>
        <dsp:cNvPr id="0" name=""/>
        <dsp:cNvSpPr/>
      </dsp:nvSpPr>
      <dsp:spPr>
        <a:xfrm>
          <a:off x="3164" y="1674769"/>
          <a:ext cx="1809843" cy="398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General Pre-trained Transformer</a:t>
          </a:r>
        </a:p>
      </dsp:txBody>
      <dsp:txXfrm>
        <a:off x="3164" y="1674769"/>
        <a:ext cx="1809843" cy="398731"/>
      </dsp:txXfrm>
    </dsp:sp>
    <dsp:sp modelId="{495BC791-EE93-478E-AAD8-BACE94605AD7}">
      <dsp:nvSpPr>
        <dsp:cNvPr id="0" name=""/>
        <dsp:cNvSpPr/>
      </dsp:nvSpPr>
      <dsp:spPr>
        <a:xfrm>
          <a:off x="3164" y="2119675"/>
          <a:ext cx="1809843" cy="11310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9DB63A-BA8C-4E13-93AA-1CF3369FC3BD}">
      <dsp:nvSpPr>
        <dsp:cNvPr id="0" name=""/>
        <dsp:cNvSpPr/>
      </dsp:nvSpPr>
      <dsp:spPr>
        <a:xfrm>
          <a:off x="2717929" y="942050"/>
          <a:ext cx="633445" cy="633445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02DB55-12E0-490F-B2FE-B740695A6386}">
      <dsp:nvSpPr>
        <dsp:cNvPr id="0" name=""/>
        <dsp:cNvSpPr/>
      </dsp:nvSpPr>
      <dsp:spPr>
        <a:xfrm>
          <a:off x="2129730" y="1674769"/>
          <a:ext cx="1809843" cy="398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Released Nov 30, 2022</a:t>
          </a:r>
        </a:p>
      </dsp:txBody>
      <dsp:txXfrm>
        <a:off x="2129730" y="1674769"/>
        <a:ext cx="1809843" cy="398731"/>
      </dsp:txXfrm>
    </dsp:sp>
    <dsp:sp modelId="{668CB358-1DA0-40AF-B79E-68C3916279C5}">
      <dsp:nvSpPr>
        <dsp:cNvPr id="0" name=""/>
        <dsp:cNvSpPr/>
      </dsp:nvSpPr>
      <dsp:spPr>
        <a:xfrm>
          <a:off x="2129730" y="2119675"/>
          <a:ext cx="1809843" cy="11310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345374-9309-458F-AF45-8A3F662768AC}">
      <dsp:nvSpPr>
        <dsp:cNvPr id="0" name=""/>
        <dsp:cNvSpPr/>
      </dsp:nvSpPr>
      <dsp:spPr>
        <a:xfrm>
          <a:off x="4844496" y="942050"/>
          <a:ext cx="633445" cy="633445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5E15DB-4468-4A31-9DC3-54BD455C5F39}">
      <dsp:nvSpPr>
        <dsp:cNvPr id="0" name=""/>
        <dsp:cNvSpPr/>
      </dsp:nvSpPr>
      <dsp:spPr>
        <a:xfrm>
          <a:off x="4256296" y="1674769"/>
          <a:ext cx="1809843" cy="398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Reached 100 Mil users in 2 months</a:t>
          </a:r>
        </a:p>
      </dsp:txBody>
      <dsp:txXfrm>
        <a:off x="4256296" y="1674769"/>
        <a:ext cx="1809843" cy="398731"/>
      </dsp:txXfrm>
    </dsp:sp>
    <dsp:sp modelId="{E11F3516-7027-4F7E-8825-AD733400A95C}">
      <dsp:nvSpPr>
        <dsp:cNvPr id="0" name=""/>
        <dsp:cNvSpPr/>
      </dsp:nvSpPr>
      <dsp:spPr>
        <a:xfrm>
          <a:off x="4256296" y="2119675"/>
          <a:ext cx="1809843" cy="11310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(Tic Toc 9 months</a:t>
          </a:r>
          <a:r>
            <a:rPr lang="en-US" sz="1100" kern="1200" dirty="0">
              <a:latin typeface="Calibri"/>
            </a:rPr>
            <a:t>)</a:t>
          </a:r>
          <a:br>
            <a:rPr lang="en-US" sz="1100" kern="1200" dirty="0">
              <a:latin typeface="Calibri"/>
            </a:rPr>
          </a:br>
          <a:r>
            <a:rPr lang="en-US" sz="1100" kern="1200" dirty="0">
              <a:latin typeface="Calibri"/>
            </a:rPr>
            <a:t>( </a:t>
          </a:r>
          <a:r>
            <a:rPr lang="en-US" sz="1100" kern="1200" dirty="0"/>
            <a:t>Instagram 30 )</a:t>
          </a:r>
        </a:p>
      </dsp:txBody>
      <dsp:txXfrm>
        <a:off x="4256296" y="2119675"/>
        <a:ext cx="1809843" cy="1131079"/>
      </dsp:txXfrm>
    </dsp:sp>
    <dsp:sp modelId="{006748EA-7604-441E-97AF-5BD4CE0DAA90}">
      <dsp:nvSpPr>
        <dsp:cNvPr id="0" name=""/>
        <dsp:cNvSpPr/>
      </dsp:nvSpPr>
      <dsp:spPr>
        <a:xfrm>
          <a:off x="6971062" y="942050"/>
          <a:ext cx="633445" cy="633445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12FD54-6BFC-4B5C-AB2B-680BF57187B9}">
      <dsp:nvSpPr>
        <dsp:cNvPr id="0" name=""/>
        <dsp:cNvSpPr/>
      </dsp:nvSpPr>
      <dsp:spPr>
        <a:xfrm>
          <a:off x="6382863" y="1674769"/>
          <a:ext cx="1809843" cy="398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LLM at the heart</a:t>
          </a:r>
        </a:p>
      </dsp:txBody>
      <dsp:txXfrm>
        <a:off x="6382863" y="1674769"/>
        <a:ext cx="1809843" cy="398731"/>
      </dsp:txXfrm>
    </dsp:sp>
    <dsp:sp modelId="{0FFF6E7C-2396-47B8-B112-E8F313BD4A1A}">
      <dsp:nvSpPr>
        <dsp:cNvPr id="0" name=""/>
        <dsp:cNvSpPr/>
      </dsp:nvSpPr>
      <dsp:spPr>
        <a:xfrm>
          <a:off x="6382863" y="2119675"/>
          <a:ext cx="1809843" cy="11310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Massive training data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175 Billion Parameters</a:t>
          </a:r>
        </a:p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96 Layer neural network</a:t>
          </a:r>
          <a:br>
            <a:rPr lang="en-US" sz="1100" kern="1200" dirty="0">
              <a:latin typeface="Calibri"/>
            </a:rPr>
          </a:br>
          <a:r>
            <a:rPr lang="en-US" sz="1100" kern="1200" dirty="0">
              <a:latin typeface="Calibri"/>
            </a:rPr>
            <a:t> </a:t>
          </a:r>
          <a:r>
            <a:rPr lang="en-US" sz="1100" kern="1200" dirty="0"/>
            <a:t>(</a:t>
          </a:r>
          <a:r>
            <a:rPr lang="en-US" sz="1100" kern="1200" dirty="0">
              <a:latin typeface="Calibri"/>
            </a:rPr>
            <a:t> </a:t>
          </a:r>
          <a:r>
            <a:rPr lang="en-US" sz="1100" kern="1200" dirty="0"/>
            <a:t>attention blocks )</a:t>
          </a:r>
        </a:p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Predicts next word</a:t>
          </a:r>
          <a:br>
            <a:rPr lang="en-US" sz="1100" kern="1200" dirty="0">
              <a:solidFill>
                <a:srgbClr val="010000"/>
              </a:solidFill>
              <a:latin typeface="Calibri"/>
            </a:rPr>
          </a:br>
          <a:r>
            <a:rPr lang="en-US" sz="1100" kern="1200" dirty="0">
              <a:latin typeface="Calibri"/>
            </a:rPr>
            <a:t> </a:t>
          </a:r>
          <a:r>
            <a:rPr lang="en-US" sz="1100" b="1" kern="1200" dirty="0"/>
            <a:t>ONE AT A TIME</a:t>
          </a:r>
          <a:endParaRPr lang="en-US" sz="1100" kern="1200" dirty="0"/>
        </a:p>
      </dsp:txBody>
      <dsp:txXfrm>
        <a:off x="6382863" y="2119675"/>
        <a:ext cx="1809843" cy="11310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0AED6A-783E-4CD2-88DC-51677AA8FBEC}">
      <dsp:nvSpPr>
        <dsp:cNvPr id="0" name=""/>
        <dsp:cNvSpPr/>
      </dsp:nvSpPr>
      <dsp:spPr>
        <a:xfrm>
          <a:off x="376435" y="76470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969F61-EDDA-4869-B3B4-B9CD00ECC262}">
      <dsp:nvSpPr>
        <dsp:cNvPr id="0" name=""/>
        <dsp:cNvSpPr/>
      </dsp:nvSpPr>
      <dsp:spPr>
        <a:xfrm>
          <a:off x="610435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CC8FAD-FBC5-42B9-87E7-F44ED26C79F7}">
      <dsp:nvSpPr>
        <dsp:cNvPr id="0" name=""/>
        <dsp:cNvSpPr/>
      </dsp:nvSpPr>
      <dsp:spPr>
        <a:xfrm>
          <a:off x="25435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Queries:</a:t>
          </a:r>
          <a:br>
            <a:rPr lang="en-US" sz="1200" kern="1200" dirty="0">
              <a:latin typeface="Calibri"/>
            </a:rPr>
          </a:br>
          <a:r>
            <a:rPr lang="en-US" sz="1200" kern="1200" dirty="0">
              <a:latin typeface="Calibri"/>
            </a:rPr>
            <a:t> </a:t>
          </a:r>
          <a:r>
            <a:rPr lang="en-US" sz="1200" kern="1200" dirty="0"/>
            <a:t>"What is Fermat's little theorem?"</a:t>
          </a:r>
        </a:p>
      </dsp:txBody>
      <dsp:txXfrm>
        <a:off x="25435" y="2204702"/>
        <a:ext cx="1800000" cy="720000"/>
      </dsp:txXfrm>
    </dsp:sp>
    <dsp:sp modelId="{AEF78345-3B2B-403C-A9CC-1FF66B067FD3}">
      <dsp:nvSpPr>
        <dsp:cNvPr id="0" name=""/>
        <dsp:cNvSpPr/>
      </dsp:nvSpPr>
      <dsp:spPr>
        <a:xfrm>
          <a:off x="2491435" y="76470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FE6AFA-57FC-4F83-8EBF-E543A768CBCF}">
      <dsp:nvSpPr>
        <dsp:cNvPr id="0" name=""/>
        <dsp:cNvSpPr/>
      </dsp:nvSpPr>
      <dsp:spPr>
        <a:xfrm>
          <a:off x="2725435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E55923-A577-4192-A097-972EDB0D65BF}">
      <dsp:nvSpPr>
        <dsp:cNvPr id="0" name=""/>
        <dsp:cNvSpPr/>
      </dsp:nvSpPr>
      <dsp:spPr>
        <a:xfrm>
          <a:off x="2140435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Commands:</a:t>
          </a:r>
          <a:br>
            <a:rPr lang="en-US" sz="1200" kern="1200" dirty="0">
              <a:latin typeface="Calibri"/>
            </a:rPr>
          </a:br>
          <a:r>
            <a:rPr lang="en-US" sz="1200" kern="1200" dirty="0">
              <a:latin typeface="Calibri"/>
            </a:rPr>
            <a:t> </a:t>
          </a:r>
          <a:r>
            <a:rPr lang="en-US" sz="1200" kern="1200" dirty="0"/>
            <a:t>"Write a poem about leaves falling"</a:t>
          </a:r>
        </a:p>
      </dsp:txBody>
      <dsp:txXfrm>
        <a:off x="2140435" y="2204702"/>
        <a:ext cx="1800000" cy="720000"/>
      </dsp:txXfrm>
    </dsp:sp>
    <dsp:sp modelId="{BE6EA8CE-4985-4314-BF58-9AC2BE121A12}">
      <dsp:nvSpPr>
        <dsp:cNvPr id="0" name=""/>
        <dsp:cNvSpPr/>
      </dsp:nvSpPr>
      <dsp:spPr>
        <a:xfrm>
          <a:off x="4606435" y="76470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44B4B4-8813-45D3-90D0-9D4E4B81926C}">
      <dsp:nvSpPr>
        <dsp:cNvPr id="0" name=""/>
        <dsp:cNvSpPr/>
      </dsp:nvSpPr>
      <dsp:spPr>
        <a:xfrm>
          <a:off x="4840435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0CDD0C-3CE1-46AE-A5D3-79B630B79939}">
      <dsp:nvSpPr>
        <dsp:cNvPr id="0" name=""/>
        <dsp:cNvSpPr/>
      </dsp:nvSpPr>
      <dsp:spPr>
        <a:xfrm>
          <a:off x="4255435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Feeback: </a:t>
          </a:r>
          <a:br>
            <a:rPr lang="en-US" sz="1200" kern="1200" dirty="0">
              <a:latin typeface="Calibri"/>
            </a:rPr>
          </a:br>
          <a:r>
            <a:rPr lang="en-US" sz="1200" kern="1200" dirty="0"/>
            <a:t>"The code you wrote is too slow"</a:t>
          </a:r>
        </a:p>
      </dsp:txBody>
      <dsp:txXfrm>
        <a:off x="4255435" y="2204702"/>
        <a:ext cx="1800000" cy="720000"/>
      </dsp:txXfrm>
    </dsp:sp>
    <dsp:sp modelId="{C92B16FF-C309-4265-82FB-3AA9EFE39C2F}">
      <dsp:nvSpPr>
        <dsp:cNvPr id="0" name=""/>
        <dsp:cNvSpPr/>
      </dsp:nvSpPr>
      <dsp:spPr>
        <a:xfrm>
          <a:off x="6721435" y="76470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2EDC9E-4858-41A7-847E-F0CFDCA0D8A0}">
      <dsp:nvSpPr>
        <dsp:cNvPr id="0" name=""/>
        <dsp:cNvSpPr/>
      </dsp:nvSpPr>
      <dsp:spPr>
        <a:xfrm>
          <a:off x="6955435" y="998702"/>
          <a:ext cx="630000" cy="630000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A8BFE1-0D66-429E-999C-FDBB4960389F}">
      <dsp:nvSpPr>
        <dsp:cNvPr id="0" name=""/>
        <dsp:cNvSpPr/>
      </dsp:nvSpPr>
      <dsp:spPr>
        <a:xfrm>
          <a:off x="6370435" y="22047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Descriptions:</a:t>
          </a:r>
          <a:br>
            <a:rPr lang="en-US" sz="1200" kern="1200" dirty="0">
              <a:latin typeface="Calibri"/>
            </a:rPr>
          </a:br>
          <a:r>
            <a:rPr lang="en-US" sz="1200" kern="1200" dirty="0">
              <a:latin typeface="Calibri"/>
            </a:rPr>
            <a:t> </a:t>
          </a:r>
          <a:r>
            <a:rPr lang="en-US" sz="1200" kern="1200" dirty="0"/>
            <a:t>"a high-quality photo of an astronaut riding a horse"</a:t>
          </a:r>
        </a:p>
      </dsp:txBody>
      <dsp:txXfrm>
        <a:off x="6370435" y="2204702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E32CEF-BBDC-46B5-BC4D-AC607C469368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2C1FAD-C2B8-4964-81EE-DB07C84B5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8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F7E56-0A9D-4468-AE68-8D6C4B97B2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884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F7E56-0A9D-4468-AE68-8D6C4B97B2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3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C1FAD-C2B8-4964-81EE-DB07C84B5A9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49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C1FAD-C2B8-4964-81EE-DB07C84B5A9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838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A4EFF-863F-CDBB-E1E4-53425DCF5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C9045A-E5FD-64A3-FBC3-B121249BCF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73C4CC-03FE-E031-5C75-2450B2979D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EF6AE-9432-2E4B-40DF-833D478AF9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C1FAD-C2B8-4964-81EE-DB07C84B5A9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306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7A4D5-9EFF-4D7B-A35A-0675098BC963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D440-CE5E-448B-ACBB-82181F0AF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546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7A4D5-9EFF-4D7B-A35A-0675098BC963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D440-CE5E-448B-ACBB-82181F0AF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364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7A4D5-9EFF-4D7B-A35A-0675098BC963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D440-CE5E-448B-ACBB-82181F0AF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724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0999AF-D5C1-822A-44E5-9AA717E38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0488BB-5A53-4B39-B608-4C86F8C446D0}" type="datetimeFigureOut">
              <a:rPr lang="he-IL"/>
              <a:pPr>
                <a:defRPr/>
              </a:pPr>
              <a:t>ה'/תמוז/תשפ"ה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6B62CF-97F6-E582-430E-3D08BDE9E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C0630-4B3D-3854-4C3E-20AF53C9D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41001C-19B5-4648-B5EE-F57BC565BF67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679747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27C62-E6FF-CEE4-1E7B-6747C2935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251494-F09F-4730-A5A7-93725268BDFB}" type="datetimeFigureOut">
              <a:rPr lang="he-IL"/>
              <a:pPr>
                <a:defRPr/>
              </a:pPr>
              <a:t>ה'/תמוז/תשפ"ה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709C7-6F4C-5B56-B462-3288D0677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EF063-0A87-F564-4A73-C68712DD7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6A0441-E786-44CC-8133-DCF1A0244C31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268475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BBBB7-77C4-61E4-849D-4B449A3B7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7764AA-FE87-4DEB-864D-4E63312E6DD9}" type="datetimeFigureOut">
              <a:rPr lang="he-IL"/>
              <a:pPr>
                <a:defRPr/>
              </a:pPr>
              <a:t>ה'/תמוז/תשפ"ה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39E6F-BC72-2EFD-49AE-1E67A6398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EE6DC-3E3D-3EA2-FC77-F3C6D8F4C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638D18-6D30-4F19-AE49-EE79331FC8C2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256684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6BC3250-102D-F134-1E54-B8F378BEE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87251B-DC76-4668-95FD-6687C9927A9D}" type="datetimeFigureOut">
              <a:rPr lang="he-IL"/>
              <a:pPr>
                <a:defRPr/>
              </a:pPr>
              <a:t>ה'/תמוז/תשפ"ה</a:t>
            </a:fld>
            <a:endParaRPr lang="he-IL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1A96472-FD81-04DB-3F5B-FF9EEB4DA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71D70C1-7799-6705-F91A-ED0ACBB08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1EF5CB-BFFC-4C00-91DC-866E77EDD9C1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601962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9857799-9D49-C582-0728-22C4B7482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921D66-C68F-473B-AEC7-FEE635A5E1CC}" type="datetimeFigureOut">
              <a:rPr lang="he-IL"/>
              <a:pPr>
                <a:defRPr/>
              </a:pPr>
              <a:t>ה'/תמוז/תשפ"ה</a:t>
            </a:fld>
            <a:endParaRPr lang="he-IL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5759FE-54A5-A237-D675-D725E6D08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98F795D-FD32-C77D-C8BC-3C96231CE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3C5389-3DEA-403A-B5DD-1A67B23BF437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20429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7FEAAC9-D43C-8007-0460-DF226CA12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872335-0205-4F3C-A10A-F48C85C78198}" type="datetimeFigureOut">
              <a:rPr lang="he-IL"/>
              <a:pPr>
                <a:defRPr/>
              </a:pPr>
              <a:t>ה'/תמוז/תשפ"ה</a:t>
            </a:fld>
            <a:endParaRPr lang="he-IL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8764662-9007-3EE8-0711-94B455A98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2AB4454-DD85-C708-8F59-492F3B75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20D8D0-E1E8-4C41-8ACD-0BFC38F7CEC0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47410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AE497758-2F92-F42C-777A-258B0F212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1BF248-604B-4F0A-A643-9299748AF03D}" type="datetimeFigureOut">
              <a:rPr lang="he-IL"/>
              <a:pPr>
                <a:defRPr/>
              </a:pPr>
              <a:t>ה'/תמוז/תשפ"ה</a:t>
            </a:fld>
            <a:endParaRPr lang="he-IL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C1BBBB6-D08E-6E6D-6B62-3A16031B1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ED556A4-F6EA-7E5D-CF93-E313B9885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C7860F-981B-4D41-8660-C2E137DD1E2F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94049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E915D89-A0B9-1B01-12C8-46AC38C54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7509D5-CBCC-4F30-BC72-2567AA42FB4E}" type="datetimeFigureOut">
              <a:rPr lang="he-IL"/>
              <a:pPr>
                <a:defRPr/>
              </a:pPr>
              <a:t>ה'/תמוז/תשפ"ה</a:t>
            </a:fld>
            <a:endParaRPr lang="he-IL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139AABB-9315-9309-2BBA-F1AB7832E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7099912-83D4-737E-FF22-371A72A24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BC88E3-923D-405B-8713-C1473A13C426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2009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7A4D5-9EFF-4D7B-A35A-0675098BC963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D440-CE5E-448B-ACBB-82181F0AF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0501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948B649-C194-C232-4C0D-C91019752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7CBD91-6B3C-4805-B3CC-0E578BF52568}" type="datetimeFigureOut">
              <a:rPr lang="he-IL"/>
              <a:pPr>
                <a:defRPr/>
              </a:pPr>
              <a:t>ה'/תמוז/תשפ"ה</a:t>
            </a:fld>
            <a:endParaRPr lang="he-IL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24A415E-74FA-F8E2-0FED-125FC954A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A375768-ED07-5A9D-E9F7-F28037510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8489EC-F0B1-49DB-A9F5-B94BD310258B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3757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A6261-1DE3-7918-6AAE-5732F65F0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5808BF-0F30-4311-9A1C-15CFA8D70FB3}" type="datetimeFigureOut">
              <a:rPr lang="he-IL"/>
              <a:pPr>
                <a:defRPr/>
              </a:pPr>
              <a:t>ה'/תמוז/תשפ"ה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12C82-90D4-E94B-E9C2-668164819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E4809-7A07-EB25-330D-C3C5D61A8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2C4C0B-285A-4551-A059-033C2BA5D1A2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457108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DDF4D-C753-AEFC-CDC4-F7A86D2E4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359248-EAFF-4D7D-A80A-EC365968205B}" type="datetimeFigureOut">
              <a:rPr lang="he-IL"/>
              <a:pPr>
                <a:defRPr/>
              </a:pPr>
              <a:t>ה'/תמוז/תשפ"ה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69BAE-D5E2-43AD-9078-512D6FFEE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EF67F-9FB9-EE68-BC2D-41D7F52C6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CDCDA5-45F6-4362-8CB2-67BCADBCA981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02761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7A4D5-9EFF-4D7B-A35A-0675098BC963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D440-CE5E-448B-ACBB-82181F0AF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257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7A4D5-9EFF-4D7B-A35A-0675098BC963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D440-CE5E-448B-ACBB-82181F0AF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27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7A4D5-9EFF-4D7B-A35A-0675098BC963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D440-CE5E-448B-ACBB-82181F0AF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171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7A4D5-9EFF-4D7B-A35A-0675098BC963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D440-CE5E-448B-ACBB-82181F0AF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184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7A4D5-9EFF-4D7B-A35A-0675098BC963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D440-CE5E-448B-ACBB-82181F0AF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01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7A4D5-9EFF-4D7B-A35A-0675098BC963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D440-CE5E-448B-ACBB-82181F0AF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63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7A4D5-9EFF-4D7B-A35A-0675098BC963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5D440-CE5E-448B-ACBB-82181F0AF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469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7A4D5-9EFF-4D7B-A35A-0675098BC963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5D440-CE5E-448B-ACBB-82181F0AF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619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3A5C093B-8B93-5563-DFD2-B05BC0749A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he-IL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F4987B09-B803-02F8-A992-6C3CDB2FC2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he-IL"/>
              <a:t>Click to edit Master text styles</a:t>
            </a:r>
          </a:p>
          <a:p>
            <a:pPr lvl="1"/>
            <a:r>
              <a:rPr lang="en-US" altLang="he-IL"/>
              <a:t>Second level</a:t>
            </a:r>
          </a:p>
          <a:p>
            <a:pPr lvl="2"/>
            <a:r>
              <a:rPr lang="en-US" altLang="he-IL"/>
              <a:t>Third level</a:t>
            </a:r>
          </a:p>
          <a:p>
            <a:pPr lvl="3"/>
            <a:r>
              <a:rPr lang="en-US" altLang="he-IL"/>
              <a:t>Fourth level</a:t>
            </a:r>
          </a:p>
          <a:p>
            <a:pPr lvl="4"/>
            <a:r>
              <a:rPr lang="en-US" altLang="he-IL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1C182-09EC-7CC1-9F22-3004D51FF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FB51326-6EE2-4B22-9BBF-2A59642E5C83}" type="datetimeFigureOut">
              <a:rPr lang="he-IL"/>
              <a:pPr>
                <a:defRPr/>
              </a:pPr>
              <a:t>ה'/תמוז/תשפ"ה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BD23A-D36D-CBE8-8B90-9529F79920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002B8-A071-F8A1-F134-B055E51C99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0081F7A-6BC0-4ACF-AD4F-DBC15DC108C6}" type="slidenum">
              <a:rPr lang="he-IL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80399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cs typeface="Times New Roman" panose="02020603050405020304" pitchFamily="18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cs typeface="Times New Roman" panose="02020603050405020304" pitchFamily="18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cs typeface="Times New Roman" panose="02020603050405020304" pitchFamily="18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cs typeface="Times New Roman" panose="02020603050405020304" pitchFamily="18" charset="0"/>
        </a:defRPr>
      </a:lvl5pPr>
      <a:lvl6pPr marL="3429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cs typeface="Times New Roman" panose="02020603050405020304" pitchFamily="18" charset="0"/>
        </a:defRPr>
      </a:lvl6pPr>
      <a:lvl7pPr marL="6858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cs typeface="Times New Roman" panose="02020603050405020304" pitchFamily="18" charset="0"/>
        </a:defRPr>
      </a:lvl7pPr>
      <a:lvl8pPr marL="10287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cs typeface="Times New Roman" panose="02020603050405020304" pitchFamily="18" charset="0"/>
        </a:defRPr>
      </a:lvl8pPr>
      <a:lvl9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cs typeface="Times New Roman" panose="02020603050405020304" pitchFamily="18" charset="0"/>
        </a:defRPr>
      </a:lvl9pPr>
    </p:titleStyle>
    <p:bodyStyle>
      <a:lvl1pPr marL="171450" indent="-171450" algn="l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hyperlink" Target="https://www.cursor.com/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mptingguide.ai" TargetMode="External"/><Relationship Id="rId2" Type="http://schemas.openxmlformats.org/officeDocument/2006/relationships/hyperlink" Target="https://en.wikipedia.org/wiki/Generative_AI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chujman.cumbresblogs.com/2020/04/07/vocabulary-to-create-tension-and-fear-2/" TargetMode="External"/><Relationship Id="rId4" Type="http://schemas.openxmlformats.org/officeDocument/2006/relationships/image" Target="../media/image118.jpe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guides/prompt-engineering/provide-reference-text" TargetMode="External"/><Relationship Id="rId7" Type="http://schemas.openxmlformats.org/officeDocument/2006/relationships/image" Target="../media/image140.jpeg"/><Relationship Id="rId2" Type="http://schemas.openxmlformats.org/officeDocument/2006/relationships/hyperlink" Target="https://platform.openai.com/docs/guides/prompt-engineering/write-clear-instruction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atform.openai.com/docs/guides/prompt-engineering/test-changes-systematically" TargetMode="External"/><Relationship Id="rId5" Type="http://schemas.openxmlformats.org/officeDocument/2006/relationships/hyperlink" Target="https://platform.openai.com/docs/guides/prompt-engineering/give-the-model-time-to-think" TargetMode="External"/><Relationship Id="rId4" Type="http://schemas.openxmlformats.org/officeDocument/2006/relationships/hyperlink" Target="https://platform.openai.com/docs/guides/prompt-engineering/split-complex-tasks-into-simpler-subtasks" TargetMode="Externa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ithub.com/en/copilot/managing-copilot/managing-copilot-as-an-individual-subscriber/getting-started-with-copilot-on-your-personal-account/about-individual-copilot-plans-and-benefits#github-copilot-free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wm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.visualstudio.com/docs/copilot/copilot-tips-and-tricks#_reusable-prompts" TargetMode="External"/><Relationship Id="rId3" Type="http://schemas.openxmlformats.org/officeDocument/2006/relationships/hyperlink" Target="https://code.visualstudio.com/docs/copilot/copilot-tips-and-tricks#_personalize-copilot-with-instructions-files" TargetMode="External"/><Relationship Id="rId7" Type="http://schemas.openxmlformats.org/officeDocument/2006/relationships/hyperlink" Target="https://code.visualstudio.com/docs/copilot/copilot-tips-and-tricks#_choose-your-ai-model" TargetMode="External"/><Relationship Id="rId2" Type="http://schemas.openxmlformats.org/officeDocument/2006/relationships/hyperlink" Target="https://code.visualstudio.com/docs/copilot/copilot-tips-and-tricks#_choose-the-right-copilot-too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.visualstudio.com/docs/copilot/copilot-tips-and-tricks#_workspace-indexing" TargetMode="External"/><Relationship Id="rId5" Type="http://schemas.openxmlformats.org/officeDocument/2006/relationships/hyperlink" Target="https://code.visualstudio.com/docs/copilot/copilot-tips-and-tricks#_provide-the-right-context-and-tools" TargetMode="External"/><Relationship Id="rId4" Type="http://schemas.openxmlformats.org/officeDocument/2006/relationships/hyperlink" Target="https://code.visualstudio.com/docs/copilot/copilot-tips-and-tricks#_prompt-engineering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sv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Mastering AI Coding Assistants</a:t>
            </a:r>
            <a:br>
              <a:rPr lang="en-US" dirty="0"/>
            </a:br>
            <a:r>
              <a:rPr lang="en-US" dirty="0"/>
              <a:t>With CoPilot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Updated June </a:t>
            </a:r>
            <a:r>
              <a:rPr lang="en-US" dirty="0"/>
              <a:t>2025</a:t>
            </a:r>
          </a:p>
          <a:p>
            <a:r>
              <a:rPr lang="en-US" dirty="0"/>
              <a:t>Gonen Israeli</a:t>
            </a:r>
          </a:p>
        </p:txBody>
      </p:sp>
    </p:spTree>
    <p:extLst>
      <p:ext uri="{BB962C8B-B14F-4D97-AF65-F5344CB8AC3E}">
        <p14:creationId xmlns:p14="http://schemas.microsoft.com/office/powerpoint/2010/main" val="3014738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99AA1-910C-A02F-4F4D-A318F87D6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1C50C-C7ED-BA54-CBC7-D8190279A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March 2025 – Chinese Uprising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8DD3D-5B02-14A3-7E75-45CE5D55A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198"/>
            <a:ext cx="8229600" cy="394335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2400" b="1" dirty="0"/>
              <a:t>China’s AI Surge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 err="1"/>
              <a:t>DeepSeek</a:t>
            </a:r>
            <a:r>
              <a:rPr lang="en-US" sz="2400" b="1" dirty="0"/>
              <a:t> 3.1</a:t>
            </a:r>
            <a:r>
              <a:rPr lang="en-US" sz="2400" dirty="0"/>
              <a:t> – Competitive performance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Alibaba’s Qwen 2.5 Omni</a:t>
            </a:r>
            <a:r>
              <a:rPr lang="en-US" sz="2400" dirty="0"/>
              <a:t> – Multimodal AI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New “Thinker Talker” architecture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Capable of real time voice and video chat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Tencent T1</a:t>
            </a:r>
            <a:r>
              <a:rPr lang="en-US" sz="2400" dirty="0"/>
              <a:t> – Competing with </a:t>
            </a:r>
            <a:r>
              <a:rPr lang="en-US" sz="2400" dirty="0" err="1"/>
              <a:t>DeepSeek</a:t>
            </a: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Demo on </a:t>
            </a:r>
            <a:r>
              <a:rPr lang="en-US" sz="2000" dirty="0" err="1"/>
              <a:t>huggingface</a:t>
            </a:r>
            <a:r>
              <a:rPr lang="en-US" sz="2000" dirty="0"/>
              <a:t> produced a lot of garbage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ByteDance’s Dapo</a:t>
            </a:r>
            <a:r>
              <a:rPr lang="en-US" sz="2400" dirty="0"/>
              <a:t> – Open-source RL for LLMs</a:t>
            </a:r>
          </a:p>
        </p:txBody>
      </p:sp>
    </p:spTree>
    <p:extLst>
      <p:ext uri="{BB962C8B-B14F-4D97-AF65-F5344CB8AC3E}">
        <p14:creationId xmlns:p14="http://schemas.microsoft.com/office/powerpoint/2010/main" val="235417335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6E76B-289A-2302-45FD-0D5D3E7C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Copilot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4BDAC-8781-CD43-3FD1-75A1B6504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01270" cy="2859157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An AI coding assistant and pair programmer</a:t>
            </a:r>
          </a:p>
          <a:p>
            <a:r>
              <a:rPr lang="en-US" dirty="0"/>
              <a:t>Typical Features</a:t>
            </a:r>
          </a:p>
          <a:p>
            <a:pPr lvl="1"/>
            <a:r>
              <a:rPr lang="en-US" dirty="0"/>
              <a:t>Code generation, predictions, rewrite suggestions</a:t>
            </a:r>
          </a:p>
          <a:p>
            <a:r>
              <a:rPr lang="en-US" dirty="0"/>
              <a:t>Unique Features</a:t>
            </a:r>
          </a:p>
          <a:p>
            <a:pPr lvl="1"/>
            <a:r>
              <a:rPr lang="en-US" dirty="0"/>
              <a:t>Explain code, ask questions about code base</a:t>
            </a:r>
          </a:p>
          <a:p>
            <a:r>
              <a:rPr lang="en-US" dirty="0"/>
              <a:t>New and Special Features</a:t>
            </a:r>
          </a:p>
          <a:p>
            <a:pPr lvl="1"/>
            <a:r>
              <a:rPr lang="en-US" dirty="0"/>
              <a:t>Copilot Edits: make changes across multiple files directly from a single chat prompt, create files </a:t>
            </a:r>
          </a:p>
          <a:p>
            <a:pPr lvl="1"/>
            <a:r>
              <a:rPr lang="en-US" dirty="0"/>
              <a:t>Vision: have Copilot process images and screenshots , create </a:t>
            </a:r>
            <a:r>
              <a:rPr lang="en-US" dirty="0" err="1"/>
              <a:t>ui</a:t>
            </a:r>
            <a:r>
              <a:rPr lang="en-US" dirty="0"/>
              <a:t> code from image</a:t>
            </a:r>
          </a:p>
          <a:p>
            <a:pPr lvl="1"/>
            <a:r>
              <a:rPr lang="en-US" dirty="0"/>
              <a:t>Icebreakers: curated starter prompts, such as "Refactor my code" </a:t>
            </a:r>
          </a:p>
          <a:p>
            <a:pPr lvl="1"/>
            <a:r>
              <a:rPr lang="en-US" dirty="0"/>
              <a:t>Custom Instructions: set preferences and coding style options for your team and yourself</a:t>
            </a:r>
          </a:p>
          <a:p>
            <a:pPr lvl="1"/>
            <a:r>
              <a:rPr lang="en-US" dirty="0"/>
              <a:t>Web Search and Tool Calling: info from web search from chat , open files from chat,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NES – Next Edit Suggestion. Currently preview (3/25) and needs to be enabled.</a:t>
            </a:r>
          </a:p>
          <a:p>
            <a:endParaRPr lang="en-US" dirty="0"/>
          </a:p>
          <a:p>
            <a:pPr lvl="1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9257785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6E76B-289A-2302-45FD-0D5D3E7C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Cursor AI IDE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4BDAC-8781-CD43-3FD1-75A1B6504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01270" cy="2859157"/>
          </a:xfrm>
        </p:spPr>
        <p:txBody>
          <a:bodyPr>
            <a:normAutofit fontScale="40000" lnSpcReduction="20000"/>
          </a:bodyPr>
          <a:lstStyle/>
          <a:p>
            <a:r>
              <a:rPr lang="en-US" dirty="0"/>
              <a:t>AI Fully integrated copilot and VS code based IDE </a:t>
            </a:r>
          </a:p>
          <a:p>
            <a:pPr lvl="1"/>
            <a:r>
              <a:rPr lang="en-US" dirty="0">
                <a:hlinkClick r:id="rId2"/>
              </a:rPr>
              <a:t>https://www.cursor.com</a:t>
            </a:r>
            <a:endParaRPr lang="en-US" dirty="0"/>
          </a:p>
          <a:p>
            <a:r>
              <a:rPr lang="en-US" dirty="0"/>
              <a:t>Typical Features</a:t>
            </a:r>
          </a:p>
          <a:p>
            <a:pPr lvl="1"/>
            <a:r>
              <a:rPr lang="en-US" dirty="0"/>
              <a:t>Code generation, predictions, rewrite suggestions</a:t>
            </a:r>
          </a:p>
          <a:p>
            <a:r>
              <a:rPr lang="en-US" dirty="0"/>
              <a:t>Unique Features</a:t>
            </a:r>
          </a:p>
          <a:p>
            <a:pPr lvl="1"/>
            <a:r>
              <a:rPr lang="en-US" dirty="0"/>
              <a:t>Explain code, ask questions about code base</a:t>
            </a:r>
          </a:p>
          <a:p>
            <a:r>
              <a:rPr lang="en-US" dirty="0"/>
              <a:t>Commands </a:t>
            </a:r>
          </a:p>
          <a:p>
            <a:pPr lvl="1"/>
            <a:r>
              <a:rPr lang="en-US" dirty="0"/>
              <a:t>Control k – Generate new code</a:t>
            </a:r>
          </a:p>
          <a:p>
            <a:pPr lvl="1"/>
            <a:r>
              <a:rPr lang="en-US" dirty="0"/>
              <a:t>Control l – Explain </a:t>
            </a:r>
          </a:p>
          <a:p>
            <a:pPr lvl="1"/>
            <a:r>
              <a:rPr lang="en-US" dirty="0"/>
              <a:t>@Codebase or Ctrl-Enter in chat – ask questions about your entire codebase</a:t>
            </a:r>
          </a:p>
          <a:p>
            <a:pPr lvl="1"/>
            <a:r>
              <a:rPr lang="en-US" dirty="0"/>
              <a:t>Ctrl-backspace – Cancel</a:t>
            </a:r>
          </a:p>
          <a:p>
            <a:r>
              <a:rPr lang="en-US" dirty="0"/>
              <a:t>Generate project</a:t>
            </a:r>
          </a:p>
          <a:p>
            <a:pPr lvl="1"/>
            <a:r>
              <a:rPr lang="en-US" dirty="0"/>
              <a:t>An experimental feature that was disabled</a:t>
            </a:r>
          </a:p>
          <a:p>
            <a:pPr lvl="1"/>
            <a:r>
              <a:rPr lang="en-US" dirty="0"/>
              <a:t>For example “generate a node project to play tic-tac-toe with all required files”</a:t>
            </a:r>
          </a:p>
          <a:p>
            <a:pPr lvl="1"/>
            <a:r>
              <a:rPr lang="en-US" dirty="0"/>
              <a:t>You may now ask the chat what files you need, create them, and then it will paste the necessary contents into each one</a:t>
            </a:r>
          </a:p>
          <a:p>
            <a:pPr lvl="1"/>
            <a:endParaRPr lang="en-US" dirty="0"/>
          </a:p>
          <a:p>
            <a:pPr lvl="1"/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51B978-27B8-4632-8D65-54A59545F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257" y="4459357"/>
            <a:ext cx="4088683" cy="217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5981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6A0EF-A2E6-DD6B-EAD4-2BCD43CDD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Llama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1B7F4-B950-4A52-937A-A897DDDAB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Open-source AI LLM model</a:t>
            </a:r>
          </a:p>
          <a:p>
            <a:r>
              <a:rPr lang="en-US" dirty="0"/>
              <a:t>Can fine-tune, distill and deploy anywhere</a:t>
            </a:r>
          </a:p>
          <a:p>
            <a:r>
              <a:rPr lang="en-US" dirty="0"/>
              <a:t>Run locally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91665748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ADE50-6644-9291-82D8-9B54AD76D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7FE3B-AAAA-4A11-6D2D-919840642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LLMs Locally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2F49D-07CF-48DA-0F3C-E4371D153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need for network connection</a:t>
            </a:r>
          </a:p>
          <a:p>
            <a:r>
              <a:rPr lang="en-US" dirty="0"/>
              <a:t>Privacy and Security Advantages</a:t>
            </a:r>
          </a:p>
          <a:p>
            <a:r>
              <a:rPr lang="en-US" dirty="0"/>
              <a:t>Chat UI and API capabilities</a:t>
            </a:r>
          </a:p>
          <a:p>
            <a:r>
              <a:rPr lang="en-US" dirty="0"/>
              <a:t>Many models available </a:t>
            </a:r>
          </a:p>
          <a:p>
            <a:pPr lvl="1"/>
            <a:r>
              <a:rPr lang="en-US" dirty="0"/>
              <a:t>Meta Llama 3, Google Gemma 2, Mistral, others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2313540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14D3A-B21D-ECBC-50B3-455784D8F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with </a:t>
            </a:r>
            <a:r>
              <a:rPr lang="en-US" dirty="0" err="1"/>
              <a:t>Ollama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4A649-2815-9B30-3104-F1DD16A39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901283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open-source project</a:t>
            </a:r>
          </a:p>
          <a:p>
            <a:r>
              <a:rPr lang="en-US" dirty="0"/>
              <a:t>powerful and user-friendly platform for running LLMs on your local machine </a:t>
            </a:r>
          </a:p>
          <a:p>
            <a:r>
              <a:rPr lang="en-US" dirty="0"/>
              <a:t>One click installation</a:t>
            </a:r>
          </a:p>
          <a:p>
            <a:r>
              <a:rPr lang="en-US" dirty="0"/>
              <a:t>Download, add and remove models easily </a:t>
            </a:r>
          </a:p>
          <a:p>
            <a:r>
              <a:rPr lang="en-US" dirty="0"/>
              <a:t>Models are pulled using one line command</a:t>
            </a:r>
          </a:p>
          <a:p>
            <a:r>
              <a:rPr lang="en-US" dirty="0"/>
              <a:t>Includes a chat CLI and REST API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210D7E-D9BE-FB91-B694-081AD56E1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045" y="3537167"/>
            <a:ext cx="4855755" cy="2805132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C723F9-E4B3-FAE8-C304-C62BB9873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09" y="3498138"/>
            <a:ext cx="3764676" cy="3017520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0571404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F4E3E-48CE-D9B1-25C9-B49E70963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524DE-A254-F7AA-68C9-7895D7AB4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install with </a:t>
            </a:r>
            <a:r>
              <a:rPr lang="en-US" dirty="0" err="1"/>
              <a:t>Ollama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D4303-72E4-26BB-1E37-9173FBA16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90128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Go to Ollama.com, press download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the executable to install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 a shell type ‘</a:t>
            </a:r>
            <a:r>
              <a:rPr lang="en-US" dirty="0" err="1"/>
              <a:t>ollama</a:t>
            </a:r>
            <a:r>
              <a:rPr lang="en-US" dirty="0"/>
              <a:t> run &lt;</a:t>
            </a:r>
            <a:r>
              <a:rPr lang="en-US" dirty="0" err="1"/>
              <a:t>modelname</a:t>
            </a:r>
            <a:r>
              <a:rPr lang="en-US" dirty="0"/>
              <a:t>&gt;’</a:t>
            </a:r>
            <a:endParaRPr lang="en-I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0CD3F3-4EC9-1D23-F11A-17AF5BE6A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30" y="3684045"/>
            <a:ext cx="8033339" cy="267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21283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3771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19411D-5D07-1862-C73F-910C1BB46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996" y="4267832"/>
            <a:ext cx="3604497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5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Prompt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DB9A2-F571-1E21-7600-DE0CD9A8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3224" y="3428999"/>
            <a:ext cx="3604268" cy="8388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7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Get the AI to do what you want!</a:t>
            </a:r>
          </a:p>
        </p:txBody>
      </p:sp>
      <p:pic>
        <p:nvPicPr>
          <p:cNvPr id="5" name="Picture 4" descr="Work tools on a red background">
            <a:extLst>
              <a:ext uri="{FF2B5EF4-FFF2-40B4-BE49-F238E27FC236}">
                <a16:creationId xmlns:a16="http://schemas.microsoft.com/office/drawing/2014/main" id="{269A288D-1F3B-B6D1-0A7C-1F0E17D031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44" r="30810" b="4"/>
          <a:stretch/>
        </p:blipFill>
        <p:spPr>
          <a:xfrm>
            <a:off x="350943" y="1697277"/>
            <a:ext cx="2915139" cy="4377846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89" y="-5977"/>
            <a:ext cx="4679005" cy="6863979"/>
            <a:chOff x="305" y="-5977"/>
            <a:chExt cx="6238675" cy="6863979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29759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650A5-5C3D-5B8D-D19D-6741901C7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Writing Better Prompts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7B39D-00D8-356D-F312-1587CDA0F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134600" cy="2338963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dirty="0">
                <a:ea typeface="Calibri"/>
                <a:cs typeface="Calibri"/>
              </a:rPr>
              <a:t>Generative AI is great!</a:t>
            </a:r>
          </a:p>
          <a:p>
            <a:r>
              <a:rPr lang="en-US" dirty="0">
                <a:ea typeface="Calibri"/>
                <a:cs typeface="Calibri"/>
              </a:rPr>
              <a:t>But it often gives stupid answers</a:t>
            </a:r>
          </a:p>
          <a:p>
            <a:r>
              <a:rPr lang="en-US" dirty="0">
                <a:ea typeface="Calibri"/>
                <a:cs typeface="Calibri"/>
              </a:rPr>
              <a:t>We can work around this by asking better questions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F163F0B-DEC9-B2BF-BF1D-7C125F236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550" y="1688888"/>
            <a:ext cx="4041900" cy="1446225"/>
          </a:xfrm>
          <a:prstGeom prst="rect">
            <a:avLst/>
          </a:prstGeom>
          <a:ln>
            <a:solidFill>
              <a:srgbClr val="4472C4"/>
            </a:solidFill>
          </a:ln>
        </p:spPr>
      </p:pic>
      <p:pic>
        <p:nvPicPr>
          <p:cNvPr id="6" name="Picture 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87D0982A-1490-755A-A685-2A41D9B17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38" y="4015313"/>
            <a:ext cx="4335525" cy="1689375"/>
          </a:xfrm>
          <a:prstGeom prst="rect">
            <a:avLst/>
          </a:prstGeom>
          <a:ln>
            <a:solidFill>
              <a:srgbClr val="4472C4"/>
            </a:solidFill>
          </a:ln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B7487C5-E9BE-D14E-CBC5-C03196C18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7638" y="4018575"/>
            <a:ext cx="4033725" cy="1700850"/>
          </a:xfrm>
          <a:prstGeom prst="rect">
            <a:avLst/>
          </a:prstGeom>
          <a:ln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158118175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A6C6E-0B72-3034-F43D-6B2D891DF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What Is Prompt Engineering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8E305-0636-B581-71DF-B15B45576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374963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r>
              <a:rPr lang="en-US" dirty="0">
                <a:ea typeface="+mn-lt"/>
                <a:cs typeface="+mn-lt"/>
              </a:rPr>
              <a:t>Structuring text to be well interpreted  by </a:t>
            </a:r>
            <a:r>
              <a:rPr lang="en-US" dirty="0">
                <a:ea typeface="+mn-lt"/>
                <a:cs typeface="+mn-lt"/>
                <a:hlinkClick r:id="rId2"/>
              </a:rPr>
              <a:t>generative AI</a:t>
            </a:r>
            <a:r>
              <a:rPr lang="en-US" dirty="0">
                <a:ea typeface="+mn-lt"/>
                <a:cs typeface="+mn-lt"/>
              </a:rPr>
              <a:t> </a:t>
            </a:r>
          </a:p>
          <a:p>
            <a:r>
              <a:rPr lang="en-US" dirty="0">
                <a:ea typeface="+mn-lt"/>
                <a:cs typeface="+mn-lt"/>
              </a:rPr>
              <a:t>New discipline for optimizing prompts to efficiently use LMs</a:t>
            </a:r>
          </a:p>
          <a:p>
            <a:r>
              <a:rPr lang="en-US" dirty="0">
                <a:ea typeface="+mn-lt"/>
                <a:cs typeface="+mn-lt"/>
              </a:rPr>
              <a:t>Helps better understand the capabilities and limitations of LLMs</a:t>
            </a:r>
          </a:p>
          <a:p>
            <a:r>
              <a:rPr lang="en-US" dirty="0">
                <a:ea typeface="+mn-lt"/>
                <a:cs typeface="+mn-lt"/>
              </a:rPr>
              <a:t>Two Main Uses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Researchers use it improve the capacity of LLMs on wide range of tasks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Developers use it to effectively interface with NLP </a:t>
            </a:r>
            <a:r>
              <a:rPr lang="en-US" dirty="0" err="1">
                <a:ea typeface="+mn-lt"/>
                <a:cs typeface="+mn-lt"/>
              </a:rPr>
              <a:t>GenAI</a:t>
            </a:r>
            <a:r>
              <a:rPr lang="en-US" dirty="0">
                <a:ea typeface="+mn-lt"/>
                <a:cs typeface="+mn-lt"/>
              </a:rPr>
              <a:t> tools</a:t>
            </a:r>
          </a:p>
          <a:p>
            <a:r>
              <a:rPr lang="en-US" dirty="0">
                <a:ea typeface="Calibri"/>
                <a:cs typeface="Calibri"/>
              </a:rPr>
              <a:t>Resources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  <a:hlinkClick r:id="rId3"/>
              </a:rPr>
              <a:t>https://www.promptingguide.ai</a:t>
            </a:r>
            <a:endParaRPr lang="en-US" dirty="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https://platform.openai.com/docs/guides/prompt-engineering</a:t>
            </a:r>
            <a:endParaRPr lang="en-US" dirty="0">
              <a:ea typeface="Calibri"/>
              <a:cs typeface="Calibri"/>
            </a:endParaRPr>
          </a:p>
        </p:txBody>
      </p:sp>
      <p:pic>
        <p:nvPicPr>
          <p:cNvPr id="4" name="Picture 3" descr="A hand holding a pen and writing in a notebook&#10;&#10;Description automatically generated">
            <a:extLst>
              <a:ext uri="{FF2B5EF4-FFF2-40B4-BE49-F238E27FC236}">
                <a16:creationId xmlns:a16="http://schemas.microsoft.com/office/drawing/2014/main" id="{796E556E-8D03-58CE-F40F-6348713C2B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155000" y="5199187"/>
            <a:ext cx="1494000" cy="8426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E6A55A-BBE6-7C84-A2FB-876EFFD08E58}"/>
              </a:ext>
            </a:extLst>
          </p:cNvPr>
          <p:cNvSpPr txBox="1"/>
          <p:nvPr/>
        </p:nvSpPr>
        <p:spPr>
          <a:xfrm>
            <a:off x="7155000" y="6311813"/>
            <a:ext cx="1494000" cy="47500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en-US"/>
              <a:t>ThePhoto by PhotoAuthor is licensed under CCYYSA.</a:t>
            </a:r>
          </a:p>
        </p:txBody>
      </p:sp>
    </p:spTree>
    <p:extLst>
      <p:ext uri="{BB962C8B-B14F-4D97-AF65-F5344CB8AC3E}">
        <p14:creationId xmlns:p14="http://schemas.microsoft.com/office/powerpoint/2010/main" val="19717486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3C0415-B823-906E-F507-8A0BC3D57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  <a:cs typeface="Calibri"/>
              </a:rPr>
              <a:t>Prompt Types</a:t>
            </a:r>
            <a:endParaRPr lang="en-US" sz="35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BA7B4AC-D53F-A055-8F88-F3CE789B14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0245660"/>
              </p:ext>
            </p:extLst>
          </p:nvPr>
        </p:nvGraphicFramePr>
        <p:xfrm>
          <a:off x="483042" y="2615979"/>
          <a:ext cx="8195871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8954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C13D0-81CF-4BD3-43BB-361CCCC19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87C76-F0E2-A894-D7EA-A8B6AE40B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March 2025 – MCP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E9E27-2839-EBD7-271E-D9B148443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198"/>
            <a:ext cx="8229600" cy="3943352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Model Context Protocol (MCP) is the Future of APIs ?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new standard for building AI-powered applications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Adopted into OpenAI Agents SDK &amp; designed by Anthropic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Enables LLMs to execute code and fetch data dynamically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RAG in the Cloud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Query the LLM about data that you have on the cloud</a:t>
            </a: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Automated AI Development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Developers are using MCP to integrate LLMs into workflows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AI (Claude Desktop) can now execute commands, query databases, upload files, </a:t>
            </a:r>
            <a:r>
              <a:rPr lang="en-US" dirty="0" err="1"/>
              <a:t>etc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Early adopters are automating trading, web scraping, cloud </a:t>
            </a:r>
            <a:r>
              <a:rPr lang="en-US" dirty="0" err="1"/>
              <a:t>mgmt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Some fear AI will eventually write AND execute code autonomously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AI-Driven Development: The End of Traditional Coding?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User will type into LLM what changes to make in the cloud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AI can change resources and code</a:t>
            </a:r>
          </a:p>
        </p:txBody>
      </p:sp>
    </p:spTree>
    <p:extLst>
      <p:ext uri="{BB962C8B-B14F-4D97-AF65-F5344CB8AC3E}">
        <p14:creationId xmlns:p14="http://schemas.microsoft.com/office/powerpoint/2010/main" val="359776237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7BC8-ABBA-3680-F47F-80CBB2623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Chain of Thought Prompting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F98C7-04C9-EFCA-FA8B-89917B501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81600" cy="230296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>
                <a:ea typeface="Calibri"/>
                <a:cs typeface="Calibri"/>
              </a:rPr>
              <a:t>Proposed by Google 2023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Make models answer multi step problems like a human with a train of thought.</a:t>
            </a:r>
          </a:p>
          <a:p>
            <a:r>
              <a:rPr lang="en-US" dirty="0">
                <a:ea typeface="Calibri"/>
                <a:cs typeface="Calibri"/>
              </a:rPr>
              <a:t>Found to improve model's ability to answer</a:t>
            </a:r>
          </a:p>
          <a:p>
            <a:r>
              <a:rPr lang="en-US" dirty="0">
                <a:ea typeface="Calibri"/>
                <a:cs typeface="Calibri"/>
              </a:rPr>
              <a:t>Options: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Calibri"/>
                <a:cs typeface="Calibri"/>
              </a:rPr>
              <a:t>Break </a:t>
            </a:r>
            <a:r>
              <a:rPr lang="en-US" dirty="0">
                <a:ea typeface="+mn-lt"/>
                <a:cs typeface="+mn-lt"/>
              </a:rPr>
              <a:t>the problem to a few questions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Add "Let's think step-by-step" (one shot C.O.T)</a:t>
            </a:r>
            <a:endParaRPr lang="en-US" dirty="0">
              <a:ea typeface="Calibri"/>
              <a:cs typeface="Calibri"/>
            </a:endParaRPr>
          </a:p>
        </p:txBody>
      </p:sp>
      <p:pic>
        <p:nvPicPr>
          <p:cNvPr id="4" name="Picture 3" descr="Zero-shot COT">
            <a:extLst>
              <a:ext uri="{FF2B5EF4-FFF2-40B4-BE49-F238E27FC236}">
                <a16:creationId xmlns:a16="http://schemas.microsoft.com/office/drawing/2014/main" id="{A9035054-CF0F-7B2A-FA32-25C36329D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200" y="3862650"/>
            <a:ext cx="5040600" cy="27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38979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05781-21FA-0F82-A3A0-BE0A71ED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Chain of Thought Really 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368EE-A808-BD02-C3AB-627FF62E2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7629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Calibri"/>
                <a:cs typeface="Calibri"/>
              </a:rPr>
              <a:t>We can use chain of thought to fix our earlier quick brown fox problem.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8EDF70A-6482-3B57-431D-34E7CD0F9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50" y="2832188"/>
            <a:ext cx="4344900" cy="2921625"/>
          </a:xfrm>
          <a:prstGeom prst="rect">
            <a:avLst/>
          </a:prstGeom>
          <a:ln>
            <a:solidFill>
              <a:srgbClr val="4472C4"/>
            </a:solidFill>
          </a:ln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4847132-D755-3049-4E73-4E8CE2D7E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612" y="3493387"/>
            <a:ext cx="4115775" cy="3174225"/>
          </a:xfrm>
          <a:prstGeom prst="rect">
            <a:avLst/>
          </a:prstGeom>
          <a:ln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143799725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496D6-A33E-EBB2-61F9-5C10561DE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Introduce Intermediate Steps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16FB8-6D16-F5C2-55E8-B06E4BA7F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501963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>
                <a:ea typeface="Calibri"/>
                <a:cs typeface="Calibri"/>
              </a:rPr>
              <a:t>If the AI can't add steps, help it do so</a:t>
            </a:r>
          </a:p>
          <a:p>
            <a:r>
              <a:rPr lang="en-US" dirty="0">
                <a:ea typeface="Calibri"/>
                <a:cs typeface="Calibri"/>
              </a:rPr>
              <a:t>Break the problem into smaller ones for it</a:t>
            </a:r>
          </a:p>
          <a:p>
            <a:r>
              <a:rPr lang="en-US" dirty="0">
                <a:ea typeface="Calibri"/>
                <a:cs typeface="Calibri"/>
              </a:rPr>
              <a:t>Keep in mind – some problems are better suited for non AI!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09A7513-2E5C-1684-4F49-A71226CF2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00" y="3158513"/>
            <a:ext cx="4596000" cy="129697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DA9BF67-7C0B-0D6D-1E3F-F74360BC3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438" y="3678675"/>
            <a:ext cx="4123125" cy="2731650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51677070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D2F74-BB07-DE8E-D674-4906F84B8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Remove irrelevant information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662F8-9C1D-64BE-3277-398A7A3E3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8889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Calibri"/>
                <a:cs typeface="Calibri"/>
              </a:rPr>
              <a:t>Information that is not pertinent to the problem can confuse the AI</a:t>
            </a:r>
          </a:p>
          <a:p>
            <a:r>
              <a:rPr lang="en-US" dirty="0">
                <a:ea typeface="Calibri"/>
                <a:cs typeface="Calibri"/>
              </a:rPr>
              <a:t>Remove it if it is unnecessary</a:t>
            </a:r>
          </a:p>
        </p:txBody>
      </p:sp>
      <p:pic>
        <p:nvPicPr>
          <p:cNvPr id="5" name="Picture 4" descr="A screenshot of a text&#10;&#10;Description automatically generated">
            <a:extLst>
              <a:ext uri="{FF2B5EF4-FFF2-40B4-BE49-F238E27FC236}">
                <a16:creationId xmlns:a16="http://schemas.microsoft.com/office/drawing/2014/main" id="{65E9A1CE-C695-AECB-899A-670CE22A8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3306225"/>
            <a:ext cx="4457700" cy="236055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Picture 5" descr="A screenshot of a white text box&#10;&#10;Description automatically generated">
            <a:extLst>
              <a:ext uri="{FF2B5EF4-FFF2-40B4-BE49-F238E27FC236}">
                <a16:creationId xmlns:a16="http://schemas.microsoft.com/office/drawing/2014/main" id="{1DCD746A-298C-2396-1291-B118262CB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262" y="4188075"/>
            <a:ext cx="4559475" cy="2144850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0890942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0B3AA-67E2-8026-93C7-2DC3DBFC3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Changing Perspective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60429-B053-4BCD-FFF7-7AFFDFCF6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3029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Calibri"/>
                <a:cs typeface="Calibri"/>
              </a:rPr>
              <a:t>Sometimes it is a simple as asking the question from a different perspective.</a:t>
            </a:r>
          </a:p>
          <a:p>
            <a:r>
              <a:rPr lang="en-US" dirty="0">
                <a:ea typeface="Calibri"/>
                <a:cs typeface="Calibri"/>
              </a:rPr>
              <a:t>Try asking from the point of view of a different participant or component in the system</a:t>
            </a:r>
          </a:p>
        </p:txBody>
      </p:sp>
      <p:pic>
        <p:nvPicPr>
          <p:cNvPr id="4" name="Picture 3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39F8759F-896C-0D0C-D262-1036AE78B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88" y="3804000"/>
            <a:ext cx="4372425" cy="14550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 descr="A screenshot of a white text&#10;&#10;Description automatically generated">
            <a:extLst>
              <a:ext uri="{FF2B5EF4-FFF2-40B4-BE49-F238E27FC236}">
                <a16:creationId xmlns:a16="http://schemas.microsoft.com/office/drawing/2014/main" id="{79DF6266-2079-4533-3A47-7183F8889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113" y="4353825"/>
            <a:ext cx="4637775" cy="226335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CD86E12-6FB8-E16C-F6C3-C3DFABBA3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525" y="5303213"/>
            <a:ext cx="4282950" cy="126457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95604073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B15B7-58DB-0B4D-DD64-F630669A3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Tell AI to Correct Specifics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0CE69-4C7A-E015-1E38-9A371822D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97896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dirty="0">
                <a:ea typeface="Calibri"/>
                <a:cs typeface="Calibri"/>
              </a:rPr>
              <a:t>When the AI gives an incorrect answer, tell it to show the steps</a:t>
            </a:r>
          </a:p>
          <a:p>
            <a:r>
              <a:rPr lang="en-US" dirty="0">
                <a:ea typeface="Calibri"/>
                <a:cs typeface="Calibri"/>
              </a:rPr>
              <a:t>Simply asking the AI to check itself won't usually work.</a:t>
            </a:r>
          </a:p>
          <a:p>
            <a:r>
              <a:rPr lang="en-US" dirty="0">
                <a:ea typeface="Calibri"/>
                <a:cs typeface="Calibri"/>
              </a:rPr>
              <a:t>Watching the AI say, oops and then repeat the error is hilarious! </a:t>
            </a:r>
          </a:p>
          <a:p>
            <a:r>
              <a:rPr lang="en-US" dirty="0">
                <a:ea typeface="Calibri"/>
                <a:cs typeface="Calibri"/>
              </a:rPr>
              <a:t>Until you actually need it to do something</a:t>
            </a:r>
          </a:p>
          <a:p>
            <a:r>
              <a:rPr lang="en-US" dirty="0">
                <a:ea typeface="Calibri"/>
                <a:cs typeface="Calibri"/>
              </a:rPr>
              <a:t>We need to get more specific.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E313D47-E70A-A34B-DD29-396BA0698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75" y="3424725"/>
            <a:ext cx="4214250" cy="208755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9FF3C00-92B8-12C4-65D6-05C550191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263" y="3428925"/>
            <a:ext cx="3539475" cy="207915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Picture 8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17D9D1DF-D473-8409-80F8-33D7EB6C7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463" y="4649738"/>
            <a:ext cx="3174075" cy="2085525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98625670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75F8E-70AB-AD42-B86F-2B9DFB2DB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OpenAI Prompt Engineering Guide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F7AE5-BC06-7AA5-FC54-4DE8D3006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138963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r>
              <a:rPr lang="en-US" dirty="0">
                <a:hlinkClick r:id="rId2"/>
              </a:rPr>
              <a:t>Write clear instructions</a:t>
            </a:r>
            <a:endParaRPr lang="en-US" dirty="0">
              <a:ea typeface="Calibri"/>
              <a:cs typeface="Calibri"/>
            </a:endParaRPr>
          </a:p>
          <a:p>
            <a:pPr lvl="1">
              <a:lnSpc>
                <a:spcPct val="90000"/>
              </a:lnSpc>
              <a:buFont typeface="Courier New" panose="020B0604020202020204" pitchFamily="34" charset="0"/>
              <a:buChar char="o"/>
            </a:pPr>
            <a:r>
              <a:rPr lang="en-US" dirty="0">
                <a:ea typeface="Calibri"/>
                <a:cs typeface="Calibri"/>
              </a:rPr>
              <a:t>Include details in your query to get more relevant answers</a:t>
            </a:r>
          </a:p>
          <a:p>
            <a:pPr lvl="1">
              <a:lnSpc>
                <a:spcPct val="90000"/>
              </a:lnSpc>
              <a:buFont typeface="Courier New" panose="020B0604020202020204" pitchFamily="34" charset="0"/>
              <a:buChar char="o"/>
            </a:pPr>
            <a:r>
              <a:rPr lang="en-US" dirty="0">
                <a:ea typeface="Calibri"/>
                <a:cs typeface="Calibri"/>
              </a:rPr>
              <a:t>Ask the model to adopt a persona</a:t>
            </a:r>
          </a:p>
          <a:p>
            <a:pPr lvl="1">
              <a:lnSpc>
                <a:spcPct val="90000"/>
              </a:lnSpc>
              <a:buFont typeface="Courier New" panose="020B0604020202020204" pitchFamily="34" charset="0"/>
              <a:buChar char="o"/>
            </a:pPr>
            <a:r>
              <a:rPr lang="en-US" dirty="0">
                <a:ea typeface="Calibri"/>
                <a:cs typeface="Calibri"/>
              </a:rPr>
              <a:t>Use delimiters to clearly indicate distinct parts of the input</a:t>
            </a:r>
            <a:endParaRPr lang="en-US">
              <a:ea typeface="Calibri"/>
              <a:cs typeface="Calibri"/>
            </a:endParaRPr>
          </a:p>
          <a:p>
            <a:pPr lvl="1">
              <a:lnSpc>
                <a:spcPct val="90000"/>
              </a:lnSpc>
              <a:buFont typeface="Courier New" panose="020B0604020202020204" pitchFamily="34" charset="0"/>
              <a:buChar char="o"/>
            </a:pPr>
            <a:r>
              <a:rPr lang="en-US" dirty="0">
                <a:ea typeface="Calibri"/>
                <a:cs typeface="Calibri"/>
              </a:rPr>
              <a:t>Specify the steps required to complete a task</a:t>
            </a:r>
            <a:endParaRPr lang="en-US">
              <a:ea typeface="Calibri"/>
              <a:cs typeface="Calibri"/>
            </a:endParaRPr>
          </a:p>
          <a:p>
            <a:pPr lvl="1">
              <a:lnSpc>
                <a:spcPct val="90000"/>
              </a:lnSpc>
              <a:buFont typeface="Courier New" panose="020B0604020202020204" pitchFamily="34" charset="0"/>
              <a:buChar char="o"/>
            </a:pPr>
            <a:r>
              <a:rPr lang="en-US" dirty="0">
                <a:ea typeface="Calibri"/>
                <a:cs typeface="Calibri"/>
              </a:rPr>
              <a:t>Provide examples</a:t>
            </a:r>
            <a:endParaRPr lang="en-US">
              <a:ea typeface="Calibri"/>
              <a:cs typeface="Calibri"/>
            </a:endParaRPr>
          </a:p>
          <a:p>
            <a:pPr lvl="1">
              <a:lnSpc>
                <a:spcPct val="90000"/>
              </a:lnSpc>
              <a:buFont typeface="Courier New" panose="020B0604020202020204" pitchFamily="34" charset="0"/>
              <a:buChar char="o"/>
            </a:pPr>
            <a:r>
              <a:rPr lang="en-US" dirty="0">
                <a:ea typeface="Calibri"/>
                <a:cs typeface="Calibri"/>
              </a:rPr>
              <a:t>Specify the desired length of the output</a:t>
            </a:r>
            <a:endParaRPr lang="en-US"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dirty="0">
                <a:hlinkClick r:id="rId3"/>
              </a:rPr>
              <a:t>Provide reference text</a:t>
            </a:r>
            <a:endParaRPr lang="en-US"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dirty="0">
                <a:hlinkClick r:id="rId4"/>
              </a:rPr>
              <a:t>Split complex tasks into simpler subtasks</a:t>
            </a:r>
            <a:endParaRPr lang="en-US" dirty="0">
              <a:ea typeface="Calibri"/>
              <a:cs typeface="Calibri"/>
            </a:endParaRPr>
          </a:p>
          <a:p>
            <a:pPr lvl="1">
              <a:lnSpc>
                <a:spcPct val="90000"/>
              </a:lnSpc>
              <a:buFont typeface="Courier New" panose="020B0604020202020204" pitchFamily="34" charset="0"/>
              <a:buChar char="o"/>
            </a:pPr>
            <a:r>
              <a:rPr lang="en-US" sz="2900" dirty="0">
                <a:ea typeface="Calibri"/>
                <a:cs typeface="Calibri"/>
              </a:rPr>
              <a:t>Ask the model to classify your question into a category</a:t>
            </a:r>
          </a:p>
          <a:p>
            <a:pPr lvl="1">
              <a:lnSpc>
                <a:spcPct val="90000"/>
              </a:lnSpc>
              <a:buFont typeface="Courier New" panose="020B0604020202020204" pitchFamily="34" charset="0"/>
              <a:buChar char="o"/>
            </a:pPr>
            <a:r>
              <a:rPr lang="en-US" sz="2900" dirty="0">
                <a:ea typeface="Calibri"/>
                <a:cs typeface="Calibri"/>
              </a:rPr>
              <a:t>For long conversations summarize or filter previous dialogue</a:t>
            </a:r>
          </a:p>
          <a:p>
            <a:pPr lvl="1">
              <a:lnSpc>
                <a:spcPct val="90000"/>
              </a:lnSpc>
              <a:buFont typeface="Courier New" panose="020B0604020202020204" pitchFamily="34" charset="0"/>
              <a:buChar char="o"/>
            </a:pPr>
            <a:r>
              <a:rPr lang="en-US" sz="2900" dirty="0">
                <a:ea typeface="Calibri"/>
                <a:cs typeface="Calibri"/>
              </a:rPr>
              <a:t>Summarize long documents and construct a full summary recursively</a:t>
            </a:r>
            <a:endParaRPr lang="en-US" sz="2900">
              <a:ea typeface="Calibri"/>
              <a:cs typeface="Calibri"/>
            </a:endParaRPr>
          </a:p>
          <a:p>
            <a:r>
              <a:rPr lang="en-US" dirty="0">
                <a:hlinkClick r:id="rId5"/>
              </a:rPr>
              <a:t>Give the model time to "think"</a:t>
            </a:r>
            <a:endParaRPr lang="en-US" dirty="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Instruct the model to work out its own solution before rushing to a conclusion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Use COT or a sequence of queries to hide the model's reasoning process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Ask the model if it missed anything on previous passes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hlinkClick r:id="rId6"/>
              </a:rPr>
              <a:t>Test changes systematically</a:t>
            </a:r>
            <a:endParaRPr lang="en-US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4" name="Picture 3" descr="Free Images : writing, business, brand, handwriting, document ...">
            <a:extLst>
              <a:ext uri="{FF2B5EF4-FFF2-40B4-BE49-F238E27FC236}">
                <a16:creationId xmlns:a16="http://schemas.microsoft.com/office/drawing/2014/main" id="{BAACDE7B-EC76-4B99-D81E-3DC135724B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1000" y="1712902"/>
            <a:ext cx="2007000" cy="111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9378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כותרת 1">
            <a:extLst>
              <a:ext uri="{FF2B5EF4-FFF2-40B4-BE49-F238E27FC236}">
                <a16:creationId xmlns:a16="http://schemas.microsoft.com/office/drawing/2014/main" id="{AD97A809-EDD3-3411-64F9-65AA475486BE}"/>
              </a:ext>
            </a:extLst>
          </p:cNvPr>
          <p:cNvSpPr txBox="1">
            <a:spLocks/>
          </p:cNvSpPr>
          <p:nvPr/>
        </p:nvSpPr>
        <p:spPr bwMode="auto">
          <a:xfrm>
            <a:off x="1092994" y="2325292"/>
            <a:ext cx="6958013" cy="1458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defTabSz="685800" fontAlgn="base">
              <a:spcBef>
                <a:spcPct val="0"/>
              </a:spcBef>
              <a:spcAft>
                <a:spcPts val="4500"/>
              </a:spcAft>
              <a:buNone/>
            </a:pPr>
            <a:r>
              <a:rPr lang="en-US" altLang="he-IL" sz="4500">
                <a:solidFill>
                  <a:srgbClr val="EA1F22"/>
                </a:solidFill>
                <a:latin typeface="Assistant ExtraBold" panose="020F0502020204030204" pitchFamily="2" charset="-79"/>
                <a:cs typeface="Assistant ExtraBold" panose="020F0502020204030204" pitchFamily="2" charset="-79"/>
              </a:rPr>
              <a:t>Thanks :)</a:t>
            </a:r>
            <a:br>
              <a:rPr lang="en-US" altLang="he-IL" sz="3150">
                <a:solidFill>
                  <a:srgbClr val="EA1F22"/>
                </a:solidFill>
                <a:latin typeface="Assistant ExtraBold" panose="020F0502020204030204" pitchFamily="2" charset="-79"/>
                <a:cs typeface="Assistant ExtraBold" panose="020F0502020204030204" pitchFamily="2" charset="-79"/>
              </a:rPr>
            </a:br>
            <a:br>
              <a:rPr lang="he-IL" altLang="he-IL" sz="1200">
                <a:solidFill>
                  <a:srgbClr val="EA1F22"/>
                </a:solidFill>
                <a:latin typeface="Assistant ExtraBold" panose="020F0502020204030204" pitchFamily="2" charset="-79"/>
                <a:cs typeface="Assistant ExtraBold" panose="020F0502020204030204" pitchFamily="2" charset="-79"/>
              </a:rPr>
            </a:br>
            <a:r>
              <a:rPr lang="en-US" altLang="he-IL" sz="2700">
                <a:solidFill>
                  <a:prstClr val="white"/>
                </a:solidFill>
                <a:latin typeface="Assistant SemiBold" panose="020F0502020204030204" pitchFamily="2" charset="-79"/>
                <a:cs typeface="Assistant SemiBold" panose="020F0502020204030204" pitchFamily="2" charset="-79"/>
              </a:rPr>
              <a:t>See you next year</a:t>
            </a:r>
            <a:endParaRPr lang="he-IL" altLang="he-IL" sz="2700">
              <a:solidFill>
                <a:prstClr val="white"/>
              </a:solidFill>
              <a:latin typeface="Assistant SemiBold" panose="020F0502020204030204" pitchFamily="2" charset="-79"/>
              <a:cs typeface="Assistant SemiBold" panose="020F0502020204030204" pitchFamily="2" charset="-79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A4789-AD86-EE5D-13AE-536B13A13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  <a:ea typeface="Calibri"/>
                <a:cs typeface="Calibri"/>
              </a:rPr>
              <a:t>Relying on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12E59-6F64-4996-E9B0-5E36A70E4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950963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r>
              <a:rPr lang="en-US" dirty="0">
                <a:ea typeface="Calibri"/>
                <a:cs typeface="Calibri"/>
              </a:rPr>
              <a:t>Here are some good ideas...</a:t>
            </a:r>
          </a:p>
          <a:p>
            <a:r>
              <a:rPr lang="en-US" dirty="0">
                <a:ea typeface="Calibri"/>
                <a:cs typeface="Calibri"/>
              </a:rPr>
              <a:t>Always double check the AI's result!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Calibri"/>
                <a:cs typeface="Calibri"/>
              </a:rPr>
              <a:t>Compare to web search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Calibri"/>
                <a:cs typeface="Calibri"/>
              </a:rPr>
              <a:t>Compare to other AI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Calibri"/>
                <a:cs typeface="Calibri"/>
              </a:rPr>
              <a:t>Check the work yourself</a:t>
            </a:r>
          </a:p>
          <a:p>
            <a:r>
              <a:rPr lang="en-US" dirty="0">
                <a:ea typeface="Calibri"/>
                <a:cs typeface="Calibri"/>
              </a:rPr>
              <a:t>Always use the latest available version </a:t>
            </a:r>
          </a:p>
          <a:p>
            <a:r>
              <a:rPr lang="en-US" dirty="0">
                <a:ea typeface="Calibri"/>
                <a:cs typeface="Calibri"/>
              </a:rPr>
              <a:t>Be prepared for new </a:t>
            </a:r>
            <a:r>
              <a:rPr lang="en-US" dirty="0">
                <a:solidFill>
                  <a:srgbClr val="FF0000"/>
                </a:solidFill>
                <a:ea typeface="Calibri"/>
                <a:cs typeface="Calibri"/>
              </a:rPr>
              <a:t>vulnerabilities</a:t>
            </a:r>
            <a:r>
              <a:rPr lang="en-US" dirty="0">
                <a:ea typeface="Calibri"/>
                <a:cs typeface="Calibri"/>
              </a:rPr>
              <a:t> like prompt injection</a:t>
            </a:r>
          </a:p>
          <a:p>
            <a:r>
              <a:rPr lang="en-US" dirty="0">
                <a:ea typeface="Calibri"/>
                <a:cs typeface="Calibri"/>
              </a:rPr>
              <a:t>Don't ask chatbots to do math</a:t>
            </a:r>
          </a:p>
          <a:p>
            <a:r>
              <a:rPr lang="en-US" dirty="0">
                <a:ea typeface="Calibri"/>
                <a:cs typeface="Calibri"/>
              </a:rPr>
              <a:t>Don't ask chatbots to do indexing </a:t>
            </a:r>
          </a:p>
          <a:p>
            <a:pPr lvl="1"/>
            <a:r>
              <a:rPr lang="en-US" dirty="0">
                <a:ea typeface="Calibri"/>
                <a:cs typeface="Calibri"/>
              </a:rPr>
              <a:t>or anything procedural code can do</a:t>
            </a:r>
          </a:p>
        </p:txBody>
      </p:sp>
      <p:pic>
        <p:nvPicPr>
          <p:cNvPr id="4" name="Picture 3" descr="A screenshot of a calculator&#10;&#10;Description automatically generated">
            <a:extLst>
              <a:ext uri="{FF2B5EF4-FFF2-40B4-BE49-F238E27FC236}">
                <a16:creationId xmlns:a16="http://schemas.microsoft.com/office/drawing/2014/main" id="{8BFA01BF-44AF-B78F-F293-2C34EEC83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62" y="4513988"/>
            <a:ext cx="4633275" cy="2105025"/>
          </a:xfrm>
          <a:prstGeom prst="rect">
            <a:avLst/>
          </a:prstGeom>
          <a:ln>
            <a:solidFill>
              <a:srgbClr val="4472C4"/>
            </a:solidFill>
          </a:ln>
        </p:spPr>
      </p:pic>
      <p:pic>
        <p:nvPicPr>
          <p:cNvPr id="5" name="Picture 4" descr="A screenshot of a chat&#10;&#10;Description automatically generated">
            <a:extLst>
              <a:ext uri="{FF2B5EF4-FFF2-40B4-BE49-F238E27FC236}">
                <a16:creationId xmlns:a16="http://schemas.microsoft.com/office/drawing/2014/main" id="{3493E775-343B-7AE3-418A-20D9D1ED6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563" y="4510800"/>
            <a:ext cx="3121875" cy="2093400"/>
          </a:xfrm>
          <a:prstGeom prst="rect">
            <a:avLst/>
          </a:prstGeom>
          <a:ln>
            <a:solidFill>
              <a:srgbClr val="4472C4"/>
            </a:solidFill>
          </a:ln>
        </p:spPr>
      </p:pic>
      <p:pic>
        <p:nvPicPr>
          <p:cNvPr id="7" name="Picture 6" descr="A yellow triangle with a exclamation mark&#10;&#10;Description automatically generated">
            <a:extLst>
              <a:ext uri="{FF2B5EF4-FFF2-40B4-BE49-F238E27FC236}">
                <a16:creationId xmlns:a16="http://schemas.microsoft.com/office/drawing/2014/main" id="{37EF6016-26D9-C016-91B1-3E141F1F47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904" y="69599"/>
            <a:ext cx="2578416" cy="227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71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5AF66-4B04-591B-99B3-AE1F8D61C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What’s This Seminar?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8920A-640A-E306-A2B8-F0ABC9E5C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Where do we put the</a:t>
            </a:r>
          </a:p>
          <a:p>
            <a:r>
              <a:rPr lang="en-US" dirty="0"/>
              <a:t>This Seminar is about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How to leverage AI software development tools?</a:t>
            </a:r>
          </a:p>
          <a:p>
            <a:pPr lvl="1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Prompt engineering?</a:t>
            </a:r>
          </a:p>
          <a:p>
            <a:pPr marL="457200" lvl="1" indent="0">
              <a:buNone/>
            </a:pP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A68046-4E32-37BF-9BF9-204DBE236B85}"/>
              </a:ext>
            </a:extLst>
          </p:cNvPr>
          <p:cNvSpPr/>
          <p:nvPr/>
        </p:nvSpPr>
        <p:spPr>
          <a:xfrm>
            <a:off x="4369565" y="1316427"/>
            <a:ext cx="243182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FOCUS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?</a:t>
            </a:r>
            <a:endParaRPr lang="en-IL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6" name="Picture 5" descr="A person with glasses and a beard&#10;&#10;Description automatically generated">
            <a:extLst>
              <a:ext uri="{FF2B5EF4-FFF2-40B4-BE49-F238E27FC236}">
                <a16:creationId xmlns:a16="http://schemas.microsoft.com/office/drawing/2014/main" id="{F8635335-7C41-36AC-82BA-ACFDC195E9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826" y="5195501"/>
            <a:ext cx="2126974" cy="149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90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5AF66-4B04-591B-99B3-AE1F8D61C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Outline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8920A-640A-E306-A2B8-F0ABC9E5C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Main Sections: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 few words before we start</a:t>
            </a:r>
          </a:p>
          <a:p>
            <a:pPr lvl="1"/>
            <a:r>
              <a:rPr lang="en-US" dirty="0"/>
              <a:t>Introduction to AI, Terminology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Code Assistant Tools (+Demos)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Prompt Engineering</a:t>
            </a:r>
            <a:endParaRPr lang="en-US" dirty="0">
              <a:solidFill>
                <a:schemeClr val="accent2"/>
              </a:solidFill>
            </a:endParaRP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AI For Software Development</a:t>
            </a:r>
          </a:p>
          <a:p>
            <a:pPr lvl="1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AI and Software Architecture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lvl="1"/>
            <a:endParaRPr lang="en-IL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Picture 6" descr="Cartoon characters on a cartoon&#10;&#10;Description automatically generated">
            <a:extLst>
              <a:ext uri="{FF2B5EF4-FFF2-40B4-BE49-F238E27FC236}">
                <a16:creationId xmlns:a16="http://schemas.microsoft.com/office/drawing/2014/main" id="{7EB52265-2C46-366B-CEC0-B6988E150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3988282"/>
            <a:ext cx="243840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545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3CD89-8436-7E7C-05E2-B63EB7A67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384D627-E326-517D-F6C8-E6896759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3771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A133F3-A6B7-2BE3-2D55-52C9311C7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7CC715-E62B-D938-8473-B8B60CA32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996" y="4267832"/>
            <a:ext cx="3604497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5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Github</a:t>
            </a:r>
            <a:r>
              <a:rPr lang="en-US" sz="35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Copilot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8B752-28FB-B2B1-4915-ED0346698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3224" y="3428999"/>
            <a:ext cx="3604268" cy="8388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7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Introduction and A Bit Of History</a:t>
            </a:r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262D6ABF-852C-79EE-5C30-AE9FB969A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5352" y="2333040"/>
            <a:ext cx="3106320" cy="310632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E6BE5C9-5B01-BC63-8678-A4BB7B18D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89" y="-5977"/>
            <a:ext cx="467900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B1F14F1-56C1-E767-77F6-D5AC41929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E6FE331-3BD2-1CD5-7325-A6EDCF2B6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DB515D7-A02A-FAAE-1BD9-CBF473628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1235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F1BC5-C3EB-4578-89D6-A2F55525C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EE0CB-BDB8-D8E8-C3EE-E8CA7AD01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Git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2FBE0-13A0-1AEC-4985-B1E03FAF4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Distributed Version Control System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Designed for Parallel Branches on Different Computers</a:t>
            </a:r>
          </a:p>
          <a:p>
            <a:r>
              <a:rPr lang="en-US" dirty="0"/>
              <a:t>Free Open Source Software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Main Source Control For 95% of Developers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>
                <a:solidFill>
                  <a:schemeClr val="accent2"/>
                </a:solidFill>
              </a:rPr>
              <a:t>Created By Linus Torvalds for Work On Linux Kernel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Developed in 2005 after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BitKeeper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revoked his license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92052D-58D3-54B4-4120-4E25C0093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311" y="440116"/>
            <a:ext cx="1941845" cy="8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046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8C6A8-DE21-204E-D5DE-153A19742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7994E-49E2-3057-BF4A-C936EFA85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Github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15D72-3782-E203-33E0-50CF94E40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Developer platform to create, store, manage, and share code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Uses Git For Source Control</a:t>
            </a:r>
          </a:p>
          <a:p>
            <a:r>
              <a:rPr lang="en-US" dirty="0"/>
              <a:t>Started in 2008 by 3 developers with Ruby On Rails</a:t>
            </a:r>
          </a:p>
          <a:p>
            <a:r>
              <a:rPr lang="en-US" dirty="0">
                <a:solidFill>
                  <a:schemeClr val="accent2"/>
                </a:solidFill>
              </a:rPr>
              <a:t>Microsoft Owned Since 2018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In 2023 World’s Largest Source Host: 100M Developers, 420M Repositories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Github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Inc,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Headquatered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in California</a:t>
            </a: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Uses Git For Source Control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Inc, </a:t>
            </a:r>
            <a:r>
              <a:rPr lang="en-US" dirty="0" err="1"/>
              <a:t>Headquatered</a:t>
            </a:r>
            <a:r>
              <a:rPr lang="en-US" dirty="0"/>
              <a:t> in California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lvl="1"/>
            <a:endParaRPr lang="en-IL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CBC909-2301-86E6-072E-A6E3C31858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696" y="314039"/>
            <a:ext cx="1103599" cy="110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244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DBDAC-936C-5BAD-A35F-4892B2E07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359A3-976C-9CBA-F413-E60711290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Github</a:t>
            </a:r>
            <a:r>
              <a:rPr lang="en-US" dirty="0"/>
              <a:t> Copilot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D6808-B296-F164-5615-9C3A07CBC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Code completion and automatic coding assistant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Developed by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Github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and OpenAI</a:t>
            </a:r>
          </a:p>
          <a:p>
            <a:r>
              <a:rPr lang="en-US" dirty="0"/>
              <a:t>Released as JetBrains plugin October 2021</a:t>
            </a:r>
          </a:p>
          <a:p>
            <a:pPr lvl="1"/>
            <a:r>
              <a:rPr lang="en-US" dirty="0"/>
              <a:t>Chat GPT (3.5) was only released November 2022</a:t>
            </a:r>
          </a:p>
          <a:p>
            <a:r>
              <a:rPr lang="en-US" dirty="0">
                <a:solidFill>
                  <a:schemeClr val="accent2"/>
                </a:solidFill>
              </a:rPr>
              <a:t>Evolution of Bing Code Search Plugin (2013)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Originally OpenAI, now lets users choose LLM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545AD3-4977-F570-1CA6-B5989D6F5A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759" y="204211"/>
            <a:ext cx="2225690" cy="28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875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4FDA4-5094-6BC9-00DF-1A00F9AEA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2B6FF-B02C-CB6C-685F-4ED00CC25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Github</a:t>
            </a:r>
            <a:r>
              <a:rPr lang="en-US" dirty="0"/>
              <a:t> Copilot – Main Features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40E2C-EDC5-2164-E525-C4966E5D2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Code auto completion – suggest code as you type ( accept with tab )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Prompt based code generation – Chat panel to generate, explain and refactor code</a:t>
            </a:r>
            <a:endParaRPr lang="en-US" dirty="0"/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Context awareness – understands and uses local files and surrounding code</a:t>
            </a:r>
          </a:p>
          <a:p>
            <a:r>
              <a:rPr lang="en-US" dirty="0">
                <a:solidFill>
                  <a:schemeClr val="accent2"/>
                </a:solidFill>
              </a:rPr>
              <a:t>IDE integration – keyboard shortcuts, file aware chat, run commands, inline previews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Interactive : comments to code, auto complete</a:t>
            </a: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Multi language support ( C#, C++, Python, Java… )</a:t>
            </a:r>
          </a:p>
        </p:txBody>
      </p:sp>
    </p:spTree>
    <p:extLst>
      <p:ext uri="{BB962C8B-B14F-4D97-AF65-F5344CB8AC3E}">
        <p14:creationId xmlns:p14="http://schemas.microsoft.com/office/powerpoint/2010/main" val="363497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3771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781B1-ABD8-A392-3264-74116732A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996" y="4267832"/>
            <a:ext cx="3604497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5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 Few Words Before We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ED93E-74D8-BD08-F2E6-2F28098FB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3224" y="3428999"/>
            <a:ext cx="3604268" cy="8388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7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Seminar Introduction</a:t>
            </a:r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385DF45B-BEB0-710D-6BAA-4091C3082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5352" y="2333040"/>
            <a:ext cx="3106320" cy="310632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89" y="-5977"/>
            <a:ext cx="467900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91163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D8C3F-A5B3-6C65-2842-BA634F789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CoPilot – How does it work?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E325B-E478-7C5E-3A05-D575630DE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94142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Basically it just sends your chat and existing code to an AI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Context Awareness:</a:t>
            </a:r>
          </a:p>
          <a:p>
            <a:r>
              <a:rPr lang="en-US" dirty="0"/>
              <a:t>Prompt Construction: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LLM Processing:</a:t>
            </a:r>
          </a:p>
          <a:p>
            <a:r>
              <a:rPr lang="en-US" dirty="0"/>
              <a:t>Response Integration: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E981BC9-6B0C-392F-003F-0220EA397E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084" y="3470262"/>
            <a:ext cx="5389906" cy="31581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350F88-6BDF-075B-77F2-FF53C7632E36}"/>
              </a:ext>
            </a:extLst>
          </p:cNvPr>
          <p:cNvSpPr txBox="1"/>
          <p:nvPr/>
        </p:nvSpPr>
        <p:spPr>
          <a:xfrm>
            <a:off x="2865867" y="6599750"/>
            <a:ext cx="613986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Image source </a:t>
            </a:r>
            <a:r>
              <a:rPr lang="en-IL" sz="700" dirty="0"/>
              <a:t>https://rajanieshkaushikk.com/2023/07/18/supercharge-your-coding-with-github-copilot-the-future-of-intelligent-autocompletion/</a:t>
            </a:r>
          </a:p>
        </p:txBody>
      </p:sp>
    </p:spTree>
    <p:extLst>
      <p:ext uri="{BB962C8B-B14F-4D97-AF65-F5344CB8AC3E}">
        <p14:creationId xmlns:p14="http://schemas.microsoft.com/office/powerpoint/2010/main" val="827530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047CD-CC29-515F-346A-5D334071E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087BA-8D82-7F5F-3BD0-71F9DE4F7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CoPilot – How does it work?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0A9EA-89CC-95D2-BE99-CF4F5FB14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4158291"/>
          </a:xfrm>
        </p:spPr>
        <p:txBody>
          <a:bodyPr>
            <a:normAutofit fontScale="47500" lnSpcReduction="2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Context Awareness: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CoPilot analyzes your current file, selection, and surrounding code to understand what you're working on.</a:t>
            </a:r>
          </a:p>
          <a:p>
            <a:r>
              <a:rPr lang="en-US" dirty="0"/>
              <a:t>Prompt Construction:</a:t>
            </a:r>
          </a:p>
          <a:p>
            <a:pPr lvl="1"/>
            <a:r>
              <a:rPr lang="en-US" dirty="0"/>
              <a:t>It sends a combination of your code, comments, and chat input to an LLM, such as ChatGPT.</a:t>
            </a:r>
          </a:p>
          <a:p>
            <a:pPr lvl="1"/>
            <a:r>
              <a:rPr lang="en-US" dirty="0"/>
              <a:t>2 completely separate mechanisms: Code completion and Chat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LLM Processing: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model interprets the context and generates suggestions—explanations, code completions, fixes, docs</a:t>
            </a:r>
          </a:p>
          <a:p>
            <a:r>
              <a:rPr lang="en-US" dirty="0"/>
              <a:t>Response Integration:</a:t>
            </a:r>
          </a:p>
          <a:p>
            <a:pPr lvl="1"/>
            <a:r>
              <a:rPr lang="en-US" dirty="0"/>
              <a:t>The results are shown directly in your editor or chat, and you can accept, modify, or ignore them.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Code completions are inserted at the cursor</a:t>
            </a:r>
          </a:p>
          <a:p>
            <a:pPr lvl="1"/>
            <a:r>
              <a:rPr lang="en-US" dirty="0"/>
              <a:t>For changes, simple text diff advanced semantic diff is may applied to result vs. existing editor code to produce changes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Bigger changes rewrite entire file</a:t>
            </a:r>
          </a:p>
          <a:p>
            <a:pPr lvl="1"/>
            <a:r>
              <a:rPr lang="en-US" dirty="0"/>
              <a:t>Some responses are analyzed and sent to </a:t>
            </a:r>
            <a:r>
              <a:rPr lang="en-US" dirty="0" err="1"/>
              <a:t>vs.code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, such as new file creation, tool running etc.</a:t>
            </a:r>
          </a:p>
          <a:p>
            <a:r>
              <a:rPr lang="en-US" dirty="0">
                <a:solidFill>
                  <a:srgbClr val="FF0000"/>
                </a:solidFill>
              </a:rPr>
              <a:t>All Local? Not Quite: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Your code is securely sent to OpenAI (or another provider), processed there, and returned.</a:t>
            </a:r>
            <a:endParaRPr lang="en-IL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200232-B56F-7411-DA8F-F10C23AA20B2}"/>
              </a:ext>
            </a:extLst>
          </p:cNvPr>
          <p:cNvSpPr txBox="1"/>
          <p:nvPr/>
        </p:nvSpPr>
        <p:spPr>
          <a:xfrm>
            <a:off x="3673212" y="6599750"/>
            <a:ext cx="613986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Image source </a:t>
            </a:r>
            <a:r>
              <a:rPr lang="en-IL" sz="700" dirty="0"/>
              <a:t>https://rajanieshkaushikk.com/2023/07/18/supercharge-your-coding-with-github-copilot-the-future-of-intelligent-autocompletion/</a:t>
            </a:r>
          </a:p>
        </p:txBody>
      </p:sp>
    </p:spTree>
    <p:extLst>
      <p:ext uri="{BB962C8B-B14F-4D97-AF65-F5344CB8AC3E}">
        <p14:creationId xmlns:p14="http://schemas.microsoft.com/office/powerpoint/2010/main" val="2265261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1A2FF07E-3A59-595F-EF54-A3B91959845A}"/>
              </a:ext>
            </a:extLst>
          </p:cNvPr>
          <p:cNvSpPr/>
          <p:nvPr/>
        </p:nvSpPr>
        <p:spPr>
          <a:xfrm>
            <a:off x="4781007" y="3212244"/>
            <a:ext cx="4189034" cy="25596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AE0AC05-7DB7-EF46-185D-3A8EF065F70F}"/>
              </a:ext>
            </a:extLst>
          </p:cNvPr>
          <p:cNvSpPr/>
          <p:nvPr/>
        </p:nvSpPr>
        <p:spPr>
          <a:xfrm>
            <a:off x="330076" y="3162170"/>
            <a:ext cx="4122326" cy="24881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4259FF-8D9E-7214-82D2-01117EE8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 Memory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88FCE-470C-5E66-2B98-3A0CA75EA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79406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To work with AI effectively, you must understand context.</a:t>
            </a:r>
          </a:p>
          <a:p>
            <a:r>
              <a:rPr lang="en-US" dirty="0"/>
              <a:t>LLMs do not have conversation memory</a:t>
            </a:r>
          </a:p>
          <a:p>
            <a:r>
              <a:rPr lang="en-US" dirty="0"/>
              <a:t>To achieve memory, or context</a:t>
            </a:r>
          </a:p>
          <a:p>
            <a:pPr lvl="1"/>
            <a:r>
              <a:rPr lang="en-US" dirty="0"/>
              <a:t>Entire conversation is resent each time + new prompt</a:t>
            </a:r>
          </a:p>
          <a:p>
            <a:r>
              <a:rPr lang="en-US" dirty="0"/>
              <a:t>Memory is limited by input length (CoPilot 4K – 8K )</a:t>
            </a:r>
            <a:endParaRPr lang="en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40F09A-740B-6E52-3944-E2C79DB02DCA}"/>
              </a:ext>
            </a:extLst>
          </p:cNvPr>
          <p:cNvSpPr txBox="1"/>
          <p:nvPr/>
        </p:nvSpPr>
        <p:spPr>
          <a:xfrm>
            <a:off x="801086" y="3429000"/>
            <a:ext cx="159851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My name is Gonen.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340EAD-9C73-2F7B-452E-7BCD8ECF4E02}"/>
              </a:ext>
            </a:extLst>
          </p:cNvPr>
          <p:cNvSpPr txBox="1"/>
          <p:nvPr/>
        </p:nvSpPr>
        <p:spPr>
          <a:xfrm>
            <a:off x="2210543" y="3162170"/>
            <a:ext cx="689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Request</a:t>
            </a:r>
            <a:endParaRPr lang="en-IL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339E7D3-0025-6467-BD67-BE103FC2F2C7}"/>
              </a:ext>
            </a:extLst>
          </p:cNvPr>
          <p:cNvSpPr/>
          <p:nvPr/>
        </p:nvSpPr>
        <p:spPr>
          <a:xfrm>
            <a:off x="2483653" y="3457995"/>
            <a:ext cx="665994" cy="249788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FA6B0B-05CA-2C74-FB81-2FACEA80A14A}"/>
              </a:ext>
            </a:extLst>
          </p:cNvPr>
          <p:cNvSpPr txBox="1"/>
          <p:nvPr/>
        </p:nvSpPr>
        <p:spPr>
          <a:xfrm>
            <a:off x="3274004" y="3343718"/>
            <a:ext cx="1066057" cy="2031325"/>
          </a:xfrm>
          <a:prstGeom prst="rect">
            <a:avLst/>
          </a:prstGeom>
          <a:solidFill>
            <a:srgbClr val="FFC000"/>
          </a:solidFill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ChatGPT</a:t>
            </a:r>
          </a:p>
          <a:p>
            <a:endParaRPr lang="en-US" dirty="0"/>
          </a:p>
          <a:p>
            <a:r>
              <a:rPr lang="en-US" dirty="0"/>
              <a:t>Stateless</a:t>
            </a:r>
          </a:p>
          <a:p>
            <a:r>
              <a:rPr lang="en-US" dirty="0"/>
              <a:t>No Context</a:t>
            </a:r>
          </a:p>
          <a:p>
            <a:endParaRPr lang="en-US" dirty="0"/>
          </a:p>
          <a:p>
            <a:endParaRPr lang="en-IL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54FA2C8-30BA-EBDC-48E8-71E431A93576}"/>
              </a:ext>
            </a:extLst>
          </p:cNvPr>
          <p:cNvSpPr/>
          <p:nvPr/>
        </p:nvSpPr>
        <p:spPr>
          <a:xfrm rot="10800000">
            <a:off x="2483652" y="4008870"/>
            <a:ext cx="718569" cy="597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42F3EC-4FCD-8EF7-BEB5-9F60D9E21C9A}"/>
              </a:ext>
            </a:extLst>
          </p:cNvPr>
          <p:cNvSpPr txBox="1"/>
          <p:nvPr/>
        </p:nvSpPr>
        <p:spPr>
          <a:xfrm>
            <a:off x="2487427" y="3761595"/>
            <a:ext cx="783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Response</a:t>
            </a:r>
            <a:endParaRPr lang="en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530668-96F3-1E84-6110-E1DB762A1F23}"/>
              </a:ext>
            </a:extLst>
          </p:cNvPr>
          <p:cNvSpPr txBox="1"/>
          <p:nvPr/>
        </p:nvSpPr>
        <p:spPr>
          <a:xfrm>
            <a:off x="413656" y="3900094"/>
            <a:ext cx="200407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Nice to meet you Gonen.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7DD519-98A2-4ECA-2F6A-803CD678A253}"/>
              </a:ext>
            </a:extLst>
          </p:cNvPr>
          <p:cNvSpPr txBox="1"/>
          <p:nvPr/>
        </p:nvSpPr>
        <p:spPr>
          <a:xfrm>
            <a:off x="812048" y="4357510"/>
            <a:ext cx="149419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What’s my name?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6E5EE3-EFED-DB68-B0DB-075316AF9B29}"/>
              </a:ext>
            </a:extLst>
          </p:cNvPr>
          <p:cNvSpPr txBox="1"/>
          <p:nvPr/>
        </p:nvSpPr>
        <p:spPr>
          <a:xfrm>
            <a:off x="2439655" y="4145185"/>
            <a:ext cx="689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Request</a:t>
            </a:r>
            <a:endParaRPr lang="en-IL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D05F94D5-316D-7F25-07AF-619D6C5741C3}"/>
              </a:ext>
            </a:extLst>
          </p:cNvPr>
          <p:cNvSpPr/>
          <p:nvPr/>
        </p:nvSpPr>
        <p:spPr>
          <a:xfrm>
            <a:off x="2494615" y="4386505"/>
            <a:ext cx="665994" cy="249788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E8977A39-709F-DF64-DAF5-E5FE5EBFEDED}"/>
              </a:ext>
            </a:extLst>
          </p:cNvPr>
          <p:cNvSpPr/>
          <p:nvPr/>
        </p:nvSpPr>
        <p:spPr>
          <a:xfrm rot="10800000">
            <a:off x="2494614" y="4937380"/>
            <a:ext cx="718569" cy="597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CE798D-7DF6-7FD3-DE6C-A20772A6014A}"/>
              </a:ext>
            </a:extLst>
          </p:cNvPr>
          <p:cNvSpPr txBox="1"/>
          <p:nvPr/>
        </p:nvSpPr>
        <p:spPr>
          <a:xfrm>
            <a:off x="2502848" y="4690105"/>
            <a:ext cx="783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Response</a:t>
            </a:r>
            <a:endParaRPr lang="en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C13106-7BE2-8353-007F-41BF1A4F7432}"/>
              </a:ext>
            </a:extLst>
          </p:cNvPr>
          <p:cNvSpPr txBox="1"/>
          <p:nvPr/>
        </p:nvSpPr>
        <p:spPr>
          <a:xfrm>
            <a:off x="801086" y="4814926"/>
            <a:ext cx="158819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Sorry. I don’t know.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B6B963A-CB3E-BED3-FADD-7CAFC018CA0C}"/>
              </a:ext>
            </a:extLst>
          </p:cNvPr>
          <p:cNvSpPr txBox="1"/>
          <p:nvPr/>
        </p:nvSpPr>
        <p:spPr>
          <a:xfrm>
            <a:off x="5317474" y="3408467"/>
            <a:ext cx="159851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My name is Gonen.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7A849D-8919-532F-43AF-2FD129F2A5DB}"/>
              </a:ext>
            </a:extLst>
          </p:cNvPr>
          <p:cNvSpPr txBox="1"/>
          <p:nvPr/>
        </p:nvSpPr>
        <p:spPr>
          <a:xfrm>
            <a:off x="6945081" y="3196142"/>
            <a:ext cx="689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Request</a:t>
            </a:r>
            <a:endParaRPr lang="en-IL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DD2D1CC3-1339-06E4-DF32-908B323F7AD9}"/>
              </a:ext>
            </a:extLst>
          </p:cNvPr>
          <p:cNvSpPr/>
          <p:nvPr/>
        </p:nvSpPr>
        <p:spPr>
          <a:xfrm>
            <a:off x="7000041" y="3437462"/>
            <a:ext cx="665994" cy="249788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0480898-7E70-640A-076C-B9F0EDB9C6B3}"/>
              </a:ext>
            </a:extLst>
          </p:cNvPr>
          <p:cNvSpPr txBox="1"/>
          <p:nvPr/>
        </p:nvSpPr>
        <p:spPr>
          <a:xfrm>
            <a:off x="7781061" y="3342007"/>
            <a:ext cx="1066057" cy="2308324"/>
          </a:xfrm>
          <a:prstGeom prst="rect">
            <a:avLst/>
          </a:prstGeom>
          <a:solidFill>
            <a:srgbClr val="FFC000"/>
          </a:solidFill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ChatGPT</a:t>
            </a:r>
          </a:p>
          <a:p>
            <a:endParaRPr lang="en-US" dirty="0"/>
          </a:p>
          <a:p>
            <a:r>
              <a:rPr lang="en-US" dirty="0"/>
              <a:t>Stateless</a:t>
            </a:r>
          </a:p>
          <a:p>
            <a:r>
              <a:rPr lang="en-US" dirty="0"/>
              <a:t>No </a:t>
            </a:r>
          </a:p>
          <a:p>
            <a:r>
              <a:rPr lang="en-US" dirty="0"/>
              <a:t>Context</a:t>
            </a:r>
          </a:p>
          <a:p>
            <a:endParaRPr lang="en-US" dirty="0"/>
          </a:p>
          <a:p>
            <a:endParaRPr lang="en-US" dirty="0"/>
          </a:p>
          <a:p>
            <a:endParaRPr lang="en-IL" dirty="0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EABCC37F-5E4E-5D8D-C694-86CE5587FFB1}"/>
              </a:ext>
            </a:extLst>
          </p:cNvPr>
          <p:cNvSpPr/>
          <p:nvPr/>
        </p:nvSpPr>
        <p:spPr>
          <a:xfrm rot="10800000">
            <a:off x="7000040" y="3988337"/>
            <a:ext cx="718569" cy="597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96105D-FA25-38B1-477F-DFF916545B4C}"/>
              </a:ext>
            </a:extLst>
          </p:cNvPr>
          <p:cNvSpPr txBox="1"/>
          <p:nvPr/>
        </p:nvSpPr>
        <p:spPr>
          <a:xfrm>
            <a:off x="7003814" y="3741062"/>
            <a:ext cx="783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Response</a:t>
            </a:r>
            <a:endParaRPr lang="en-IL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59AE1DB-48F3-EEDD-1AE5-AE683D8A4065}"/>
              </a:ext>
            </a:extLst>
          </p:cNvPr>
          <p:cNvSpPr txBox="1"/>
          <p:nvPr/>
        </p:nvSpPr>
        <p:spPr>
          <a:xfrm>
            <a:off x="4930044" y="3879561"/>
            <a:ext cx="200407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Nice to meet you Gonen.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3647F4-17DF-49FC-09FC-999B5F5C6993}"/>
              </a:ext>
            </a:extLst>
          </p:cNvPr>
          <p:cNvSpPr txBox="1"/>
          <p:nvPr/>
        </p:nvSpPr>
        <p:spPr>
          <a:xfrm>
            <a:off x="4930044" y="4312945"/>
            <a:ext cx="2004075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My name is Gonen.</a:t>
            </a:r>
          </a:p>
          <a:p>
            <a:r>
              <a:rPr lang="en-US" sz="1400" dirty="0"/>
              <a:t>Nice to meet you Gonen.</a:t>
            </a:r>
          </a:p>
          <a:p>
            <a:r>
              <a:rPr lang="en-US" sz="1400" dirty="0"/>
              <a:t>What’s my name?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2C79763-5DEC-67F0-CD11-AAE59B988EAD}"/>
              </a:ext>
            </a:extLst>
          </p:cNvPr>
          <p:cNvSpPr txBox="1"/>
          <p:nvPr/>
        </p:nvSpPr>
        <p:spPr>
          <a:xfrm>
            <a:off x="6956043" y="4124652"/>
            <a:ext cx="689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Request</a:t>
            </a:r>
            <a:endParaRPr lang="en-IL" dirty="0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9AC7EC77-30A2-6CB5-6637-8543CFDD173D}"/>
              </a:ext>
            </a:extLst>
          </p:cNvPr>
          <p:cNvSpPr/>
          <p:nvPr/>
        </p:nvSpPr>
        <p:spPr>
          <a:xfrm>
            <a:off x="7011003" y="4365972"/>
            <a:ext cx="665994" cy="249788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013E7D89-3720-F0CD-C494-948ADFABBB91}"/>
              </a:ext>
            </a:extLst>
          </p:cNvPr>
          <p:cNvSpPr/>
          <p:nvPr/>
        </p:nvSpPr>
        <p:spPr>
          <a:xfrm rot="10800000">
            <a:off x="7008279" y="5393516"/>
            <a:ext cx="718569" cy="597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156535-6A00-67F7-C622-6D08E3855AFE}"/>
              </a:ext>
            </a:extLst>
          </p:cNvPr>
          <p:cNvSpPr txBox="1"/>
          <p:nvPr/>
        </p:nvSpPr>
        <p:spPr>
          <a:xfrm>
            <a:off x="7020970" y="5146241"/>
            <a:ext cx="783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Response</a:t>
            </a:r>
            <a:endParaRPr lang="en-IL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C1AEB7B-3B50-AB85-B7EF-C485BC6E32D7}"/>
              </a:ext>
            </a:extLst>
          </p:cNvPr>
          <p:cNvSpPr txBox="1"/>
          <p:nvPr/>
        </p:nvSpPr>
        <p:spPr>
          <a:xfrm>
            <a:off x="5188754" y="5177185"/>
            <a:ext cx="1763944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You told me that your</a:t>
            </a:r>
          </a:p>
          <a:p>
            <a:r>
              <a:rPr lang="en-US" sz="1400" dirty="0"/>
              <a:t>Name Is Gonen.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BEFA66C-AD9F-C055-8D46-268F139554E3}"/>
              </a:ext>
            </a:extLst>
          </p:cNvPr>
          <p:cNvSpPr txBox="1"/>
          <p:nvPr/>
        </p:nvSpPr>
        <p:spPr>
          <a:xfrm>
            <a:off x="5335314" y="5883388"/>
            <a:ext cx="2473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Simulating chat memory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804621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5EACB-C1D3-F81C-AC96-E6F49AED3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Demo: Creating A Chatbot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9C00E-7B9C-CB7C-97AA-F92845216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99060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Each API call is stateless</a:t>
            </a:r>
          </a:p>
          <a:p>
            <a:r>
              <a:rPr lang="en-US" dirty="0"/>
              <a:t>Does not remember previous conversations</a:t>
            </a:r>
          </a:p>
          <a:p>
            <a:r>
              <a:rPr lang="en-US" dirty="0"/>
              <a:t>We can create a chatbot by resending entire conversation so far</a:t>
            </a:r>
          </a:p>
          <a:p>
            <a:endParaRPr lang="en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64774F-87F0-DD6D-849C-87F984EF262C}"/>
              </a:ext>
            </a:extLst>
          </p:cNvPr>
          <p:cNvSpPr txBox="1"/>
          <p:nvPr/>
        </p:nvSpPr>
        <p:spPr>
          <a:xfrm>
            <a:off x="351182" y="2773362"/>
            <a:ext cx="8275983" cy="2708434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conversation</a:t>
            </a:r>
            <a:r>
              <a:rPr lang="en-US" sz="1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""</a:t>
            </a:r>
            <a:r>
              <a:rPr lang="en-US" sz="1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sz="1000" b="0" dirty="0" err="1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os</a:t>
            </a:r>
            <a:r>
              <a:rPr lang="en-US" sz="10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chdir</a:t>
            </a:r>
            <a:r>
              <a:rPr lang="en-US" sz="1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'./</a:t>
            </a:r>
            <a:r>
              <a:rPr lang="en-US" sz="1000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openaiexamples</a:t>
            </a:r>
            <a:r>
              <a:rPr lang="en-US" sz="1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while</a:t>
            </a:r>
            <a:r>
              <a:rPr lang="en-US" sz="1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True</a:t>
            </a:r>
            <a:r>
              <a:rPr lang="en-US" sz="1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7CA66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Get user input</a:t>
            </a:r>
            <a:endParaRPr lang="en-US" sz="10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user_input</a:t>
            </a:r>
            <a:r>
              <a:rPr lang="en-US" sz="1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input</a:t>
            </a:r>
            <a:r>
              <a:rPr lang="en-US" sz="1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"&gt;"</a:t>
            </a:r>
            <a:r>
              <a:rPr lang="en-US" sz="1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conversation</a:t>
            </a:r>
            <a:r>
              <a:rPr lang="en-US" sz="1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conversation</a:t>
            </a:r>
            <a:r>
              <a:rPr lang="en-US" sz="1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+</a:t>
            </a:r>
            <a:r>
              <a:rPr lang="en-US" sz="1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user_input</a:t>
            </a:r>
            <a:r>
              <a:rPr lang="en-US" sz="1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+</a:t>
            </a:r>
            <a:r>
              <a:rPr lang="en-US" sz="1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1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\n</a:t>
            </a:r>
            <a:r>
              <a:rPr lang="en-US" sz="1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endParaRPr lang="en-US" sz="10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7CA66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Check if user wants to exit</a:t>
            </a:r>
            <a:endParaRPr lang="en-US" sz="10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user_input</a:t>
            </a:r>
            <a:r>
              <a:rPr lang="en-US" sz="1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==</a:t>
            </a:r>
            <a:r>
              <a:rPr lang="en-US" sz="1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'exit'</a:t>
            </a:r>
            <a:r>
              <a:rPr lang="en-US" sz="1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break</a:t>
            </a:r>
            <a:endParaRPr lang="en-US" sz="10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7CA66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Call the helper function</a:t>
            </a:r>
            <a:endParaRPr lang="en-US" sz="10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response</a:t>
            </a:r>
            <a:r>
              <a:rPr lang="en-US" sz="1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send_message</a:t>
            </a:r>
            <a:r>
              <a:rPr lang="en-US" sz="1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client</a:t>
            </a:r>
            <a:r>
              <a:rPr lang="en-US" sz="1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conversation</a:t>
            </a:r>
            <a:r>
              <a:rPr lang="en-US" sz="1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7CA66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 Get response from AI</a:t>
            </a:r>
            <a:endParaRPr lang="en-US" sz="10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actualResponse</a:t>
            </a:r>
            <a:r>
              <a:rPr lang="en-US" sz="1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response</a:t>
            </a:r>
            <a:r>
              <a:rPr lang="en-US" sz="10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.choices</a:t>
            </a:r>
            <a:r>
              <a:rPr lang="en-US" sz="1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sz="1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].</a:t>
            </a:r>
            <a:r>
              <a:rPr lang="en-US" sz="10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message.content</a:t>
            </a:r>
            <a:endParaRPr lang="en-US" sz="10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print</a:t>
            </a:r>
            <a:r>
              <a:rPr lang="en-US" sz="1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actualResponse</a:t>
            </a:r>
            <a:r>
              <a:rPr lang="en-US" sz="1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conversation</a:t>
            </a:r>
            <a:r>
              <a:rPr lang="en-US" sz="1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conversation</a:t>
            </a:r>
            <a:r>
              <a:rPr lang="en-US" sz="1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+</a:t>
            </a:r>
            <a:r>
              <a:rPr lang="en-US" sz="1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actualResponse</a:t>
            </a:r>
            <a:r>
              <a:rPr lang="en-US" sz="1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+</a:t>
            </a:r>
            <a:r>
              <a:rPr lang="en-US" sz="10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10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\n</a:t>
            </a:r>
            <a:r>
              <a:rPr lang="en-US" sz="10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endParaRPr lang="en-US" sz="10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757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D00BA-BA37-0994-A138-E2748526F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CAF09-3874-94A1-F86D-101019B2E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Essential Keyboard Shortcuts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80781-D7E5-B02A-FA01-428414E6C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CTRL + I</a:t>
            </a:r>
            <a:r>
              <a:rPr lang="en-US" dirty="0"/>
              <a:t> Open In Editor AI Prompt</a:t>
            </a:r>
          </a:p>
          <a:p>
            <a:r>
              <a:rPr lang="en-US" dirty="0">
                <a:highlight>
                  <a:srgbClr val="C0C0C0"/>
                </a:highlight>
              </a:rPr>
              <a:t>Tab</a:t>
            </a:r>
            <a:r>
              <a:rPr lang="en-US" dirty="0"/>
              <a:t> Accept auto completion suggestion</a:t>
            </a:r>
          </a:p>
          <a:p>
            <a:r>
              <a:rPr lang="en-US" dirty="0">
                <a:highlight>
                  <a:srgbClr val="C0C0C0"/>
                </a:highlight>
              </a:rPr>
              <a:t>Esc</a:t>
            </a:r>
            <a:r>
              <a:rPr lang="en-US" dirty="0"/>
              <a:t> Reject and clear auto completion</a:t>
            </a:r>
          </a:p>
          <a:p>
            <a:r>
              <a:rPr lang="en-US" dirty="0">
                <a:highlight>
                  <a:srgbClr val="C0C0C0"/>
                </a:highlight>
              </a:rPr>
              <a:t>ALT + ]</a:t>
            </a:r>
            <a:r>
              <a:rPr lang="en-US" dirty="0"/>
              <a:t> Next auto complete suggestion</a:t>
            </a:r>
          </a:p>
          <a:p>
            <a:r>
              <a:rPr lang="en-US" dirty="0">
                <a:highlight>
                  <a:srgbClr val="C0C0C0"/>
                </a:highlight>
              </a:rPr>
              <a:t>Ctrl + ALT + I</a:t>
            </a:r>
            <a:r>
              <a:rPr lang="en-US" dirty="0"/>
              <a:t> Open and go to Chat Window</a:t>
            </a:r>
          </a:p>
        </p:txBody>
      </p:sp>
    </p:spTree>
    <p:extLst>
      <p:ext uri="{BB962C8B-B14F-4D97-AF65-F5344CB8AC3E}">
        <p14:creationId xmlns:p14="http://schemas.microsoft.com/office/powerpoint/2010/main" val="3431655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3B40F-AE4C-45CD-A56B-82616B018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Copilot In Visual Studio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60F2A-8E2F-DDF4-3EB4-0CAFA15D5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732635"/>
          </a:xfrm>
        </p:spPr>
        <p:txBody>
          <a:bodyPr>
            <a:normAutofit fontScale="92500"/>
          </a:bodyPr>
          <a:lstStyle/>
          <a:p>
            <a:r>
              <a:rPr lang="en-US" dirty="0"/>
              <a:t>https://code.visualstudio.com/docs/copilot/setup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202C21-67C6-782E-4224-1E6C2AD6C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909" y="2167797"/>
            <a:ext cx="4576664" cy="43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72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3C7EC-CEA0-3B56-93F6-629B36C34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Account Setup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54CB8-CB62-0AF5-E6D3-B4BAED8F0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50412"/>
            <a:ext cx="4453797" cy="136602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Select accounts on lower left of VS code</a:t>
            </a:r>
          </a:p>
          <a:p>
            <a:r>
              <a:rPr lang="en-US" dirty="0"/>
              <a:t>Choose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Sign in or out</a:t>
            </a:r>
          </a:p>
          <a:p>
            <a:r>
              <a:rPr lang="en-US" dirty="0"/>
              <a:t>You may have to sign into </a:t>
            </a:r>
            <a:r>
              <a:rPr lang="en-US" dirty="0" err="1"/>
              <a:t>github</a:t>
            </a:r>
            <a:r>
              <a:rPr lang="en-US" dirty="0"/>
              <a:t> on a browser window</a:t>
            </a:r>
          </a:p>
          <a:p>
            <a:endParaRPr lang="en-US" dirty="0"/>
          </a:p>
          <a:p>
            <a:endParaRPr lang="en-US" dirty="0"/>
          </a:p>
          <a:p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AA0501-7507-572A-2FB5-E1E4017E2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86" y="3310538"/>
            <a:ext cx="2906518" cy="1860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170C97-782D-974C-0C8A-0CA3CC14D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480" y="1263289"/>
            <a:ext cx="3884279" cy="532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25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CC45E-01D7-257C-E1F0-859774460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CoPilot Free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D9B07-CD02-C0CF-0D49-B5683E9C9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b="1" dirty="0">
                <a:hlinkClick r:id="rId2"/>
              </a:rPr>
              <a:t>GitHub Copilot Free</a:t>
            </a: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Includes up to </a:t>
            </a:r>
            <a:r>
              <a:rPr lang="en-US" b="1" dirty="0"/>
              <a:t>2,000 code completions</a:t>
            </a:r>
            <a:r>
              <a:rPr lang="en-US" dirty="0"/>
              <a:t> in IDEs per month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Includes up to </a:t>
            </a:r>
            <a:r>
              <a:rPr lang="en-US" b="1" dirty="0"/>
              <a:t>50 total chat requests</a:t>
            </a:r>
            <a:r>
              <a:rPr lang="en-US" dirty="0"/>
              <a:t> per month in Copilot Chat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Designed to give you a limited taste of Copilot's capabilities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 subscription or payment required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Intended for </a:t>
            </a:r>
            <a:r>
              <a:rPr lang="en-US" b="1" dirty="0"/>
              <a:t>personal use only</a:t>
            </a:r>
            <a:r>
              <a:rPr lang="en-US" dirty="0"/>
              <a:t>, not for users managed by an organization or enterprise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726249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D0972-3F77-3F28-4C80-F572313F0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FC975-0B04-2A83-C221-9BDF16A35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Copilot Don’ts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(What Not To Do)</a:t>
            </a:r>
            <a:endParaRPr lang="en-IL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7B4B9-C628-80F8-2E3F-41D0387CD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Don’t ask it to write the entire application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Don’t let it lead</a:t>
            </a:r>
            <a:endParaRPr lang="en-US" dirty="0"/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Don’t submit without review</a:t>
            </a:r>
          </a:p>
          <a:p>
            <a:r>
              <a:rPr lang="en-US" dirty="0">
                <a:solidFill>
                  <a:schemeClr val="accent2"/>
                </a:solidFill>
              </a:rPr>
              <a:t>Don’t use the wrong tool. To add one line prefer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Speed: completions, in editor-chat, </a:t>
            </a:r>
            <a:r>
              <a:rPr lang="en-US">
                <a:solidFill>
                  <a:schemeClr val="accent2"/>
                </a:solidFill>
              </a:rPr>
              <a:t>chat window, agent</a:t>
            </a:r>
            <a:endParaRPr lang="en-US" dirty="0">
              <a:solidFill>
                <a:schemeClr val="accent2"/>
              </a:solidFill>
            </a:endParaRPr>
          </a:p>
          <a:p>
            <a:pPr lvl="1"/>
            <a:r>
              <a:rPr lang="en-US" dirty="0">
                <a:solidFill>
                  <a:schemeClr val="accent2"/>
                </a:solidFill>
              </a:rPr>
              <a:t>In editor chat -&gt; ghost text -&gt; comment -&gt; chat wind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Don’t forget about /fix /explain /tests</a:t>
            </a: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Don’t forget about context</a:t>
            </a:r>
          </a:p>
          <a:p>
            <a:pPr lvl="1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Erase old parts of question, highlight discussed code</a:t>
            </a:r>
          </a:p>
          <a:p>
            <a:pPr lvl="1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Use up down arrows in chat,  @workspace, file </a:t>
            </a:r>
            <a:r>
              <a:rPr lang="en-US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ctxt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527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64C33-0086-9F50-1FFA-56C08002F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063BD3-98C8-98A2-8ED2-2F1A15A76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3771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D23E74-DBAE-8215-2C22-57ACAEF79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E93875-2862-5157-31A5-C9CE3DDC3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996" y="4267832"/>
            <a:ext cx="3604497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5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Basic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C4151-9458-F267-FDBC-D37234A84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3224" y="3428999"/>
            <a:ext cx="3604268" cy="8388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7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Getting Started With CoPilot</a:t>
            </a:r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F28AAE7E-04F2-FB24-F1FE-AAC0D61DD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5352" y="2333040"/>
            <a:ext cx="3106320" cy="310632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E1B7029-0B87-303A-93D1-280E675C5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89" y="-5977"/>
            <a:ext cx="467900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E9E3D-D825-6AE3-4236-D33EA3AAD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69FB504-3ABD-DC3F-B70A-062229A21E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8412AB6-934F-3878-5D4F-4D6EE9241E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7172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Little about the Instructor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err="1">
                <a:solidFill>
                  <a:schemeClr val="tx1"/>
                </a:solidFill>
              </a:rPr>
              <a:t>Gonen</a:t>
            </a:r>
            <a:r>
              <a:rPr lang="en-US" altLang="en-US">
                <a:solidFill>
                  <a:schemeClr val="tx1"/>
                </a:solidFill>
              </a:rPr>
              <a:t> Israeli – Software Engineering Consultant</a:t>
            </a:r>
          </a:p>
          <a:p>
            <a:pPr lvl="1"/>
            <a:r>
              <a:rPr lang="en-US"/>
              <a:t>First Student Job, at IBM 1990, Florida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284984"/>
            <a:ext cx="2705100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36" name="Picture 4" descr="Image result for florida us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437383"/>
            <a:ext cx="2524125" cy="180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3424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62BB1-2993-94E6-2BA8-51C31775C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Code Suggestions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654A93-23B2-D69E-DBF5-0A37D02D8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852" y="1183685"/>
            <a:ext cx="5016087" cy="535899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E5DEA71-3BE0-8C75-3850-50087C1A0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2486722" cy="2543592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Just begin to type code</a:t>
            </a:r>
          </a:p>
          <a:p>
            <a:r>
              <a:rPr lang="en-US" dirty="0"/>
              <a:t>Suggestions shown as ghost text as you type</a:t>
            </a:r>
          </a:p>
          <a:p>
            <a:r>
              <a:rPr lang="en-US" dirty="0"/>
              <a:t>Completion model can be changed independently of chat</a:t>
            </a:r>
            <a:br>
              <a:rPr lang="en-US" dirty="0"/>
            </a:br>
            <a:r>
              <a:rPr lang="en-US" dirty="0"/>
              <a:t>(GPT 4 by default 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5480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8AE95-DD29-3268-BD9D-8E2CE03DD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Disabling Suggestions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CAD2C-351E-AA81-CA3F-776F49898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53998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You can quickly enable and disable code completion</a:t>
            </a:r>
          </a:p>
          <a:p>
            <a:r>
              <a:rPr lang="en-US" dirty="0"/>
              <a:t>Click the CoPilot Icon on the lower right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E3C08E-8902-5878-73C4-B33D96410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171" y="3149103"/>
            <a:ext cx="1400705" cy="140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8326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64DD9-A75F-9705-B839-1E33A6809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Cycling Through Suggestions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A94037-1333-91D9-79CB-9207D92BD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194" y="1600201"/>
            <a:ext cx="5612606" cy="37878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A13E85-8363-AE69-DA5E-ADAA0434E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2486722" cy="26105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Tab to accept</a:t>
            </a:r>
          </a:p>
          <a:p>
            <a:r>
              <a:rPr lang="en-US" dirty="0"/>
              <a:t>Esc or keep typing to ignore</a:t>
            </a:r>
          </a:p>
          <a:p>
            <a:r>
              <a:rPr lang="en-US" dirty="0" err="1"/>
              <a:t>Ctrl+Right</a:t>
            </a:r>
            <a:r>
              <a:rPr lang="en-US" dirty="0"/>
              <a:t> to accept just next word</a:t>
            </a:r>
          </a:p>
          <a:p>
            <a:r>
              <a:rPr lang="en-US" dirty="0"/>
              <a:t>Ctrl+] for next suggestion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2083817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41D75-7E44-3485-1764-89F17EF0E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Code Using Comments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8B727A-4983-506B-FB42-3B418E0E1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922" y="1505426"/>
            <a:ext cx="6106408" cy="325285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1EDD00B-5686-6668-8134-A02DDC5AA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2486722" cy="2610500"/>
          </a:xfrm>
        </p:spPr>
        <p:txBody>
          <a:bodyPr>
            <a:normAutofit fontScale="40000" lnSpcReduction="20000"/>
          </a:bodyPr>
          <a:lstStyle/>
          <a:p>
            <a:r>
              <a:rPr lang="en-US" dirty="0"/>
              <a:t>We can use code suggestions for code creation</a:t>
            </a:r>
          </a:p>
          <a:p>
            <a:r>
              <a:rPr lang="en-US" dirty="0"/>
              <a:t>Just add a comment for what you want to create</a:t>
            </a:r>
          </a:p>
          <a:p>
            <a:r>
              <a:rPr lang="en-US" dirty="0"/>
              <a:t>Press enter and Copilot will complete it</a:t>
            </a:r>
          </a:p>
          <a:p>
            <a:r>
              <a:rPr lang="en-US" dirty="0"/>
              <a:t>Don’t overuse this – sometimes it may be better to use inline chat or the chat window</a:t>
            </a:r>
          </a:p>
          <a:p>
            <a:r>
              <a:rPr lang="en-US" dirty="0">
                <a:solidFill>
                  <a:srgbClr val="FF0000"/>
                </a:solidFill>
              </a:rPr>
              <a:t>Comments need to stay updated or deleted if code changes</a:t>
            </a:r>
            <a:endParaRPr lang="en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474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5FB5A-E448-13A4-7396-CB3907E57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Edit Suggestion (NES)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20455-87A2-21C0-F311-7855B994A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7312970" cy="2341990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Optional Setting – can be a bit distracting – enable from Copilot icon</a:t>
            </a:r>
          </a:p>
          <a:p>
            <a:r>
              <a:rPr lang="en-US" dirty="0"/>
              <a:t>Allows copilot to suggest other edits when you edit code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Change class Point2D to 3D</a:t>
            </a:r>
          </a:p>
          <a:p>
            <a:pPr lvl="2"/>
            <a:r>
              <a:rPr lang="en-US" dirty="0"/>
              <a:t>CoPilot will suggest modifying constructor, setters, </a:t>
            </a:r>
            <a:r>
              <a:rPr lang="en-US" dirty="0" err="1"/>
              <a:t>ToString</a:t>
            </a:r>
            <a:endParaRPr lang="en-US" dirty="0"/>
          </a:p>
          <a:p>
            <a:pPr lvl="1"/>
            <a:r>
              <a:rPr lang="en-US" dirty="0"/>
              <a:t>Fix common mistakes as you type, suggest changing names for conventions</a:t>
            </a:r>
          </a:p>
          <a:p>
            <a:r>
              <a:rPr lang="en-US" dirty="0"/>
              <a:t>Same as code suggestions, but for modifying existing code</a:t>
            </a:r>
          </a:p>
          <a:p>
            <a:r>
              <a:rPr lang="en-US" dirty="0"/>
              <a:t>Change may be required in several places</a:t>
            </a:r>
          </a:p>
          <a:p>
            <a:r>
              <a:rPr lang="en-US" dirty="0"/>
              <a:t>Arrow shows the next change that is suggested</a:t>
            </a:r>
          </a:p>
          <a:p>
            <a:r>
              <a:rPr lang="en-US" dirty="0"/>
              <a:t>Tab accepts current change and moves you to the next one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96B64F-3EFA-24FE-1FAE-6AB690198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47" y="4176898"/>
            <a:ext cx="7627434" cy="23419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710F66-56A8-B3F2-9ABB-FAC2D09FB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752" y="1417638"/>
            <a:ext cx="1400705" cy="140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097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E94D2-1535-E6D6-7218-771D75739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Editor Inline Chat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228B2A-DCD6-8DB9-C21A-7D441B7AA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5" y="1353440"/>
            <a:ext cx="4734633" cy="5229922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125690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57BF5-1E0F-E365-3F3A-B231A8FA4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 With Inline Chat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F65953-F123-49A0-58D1-B27402EEE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155" y="1415887"/>
            <a:ext cx="6868087" cy="51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3006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80E6A-684D-544E-D4AC-895813359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 Inline Chat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61C69-DBAB-8D93-C496-87D749B30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Yes, really!</a:t>
            </a:r>
          </a:p>
          <a:p>
            <a:r>
              <a:rPr lang="en-US" dirty="0"/>
              <a:t>Press </a:t>
            </a:r>
            <a:r>
              <a:rPr lang="en-US" dirty="0" err="1"/>
              <a:t>Ctrl+I</a:t>
            </a:r>
            <a:r>
              <a:rPr lang="en-US" dirty="0"/>
              <a:t> in the terminal to get some help</a:t>
            </a:r>
          </a:p>
          <a:p>
            <a:pPr lvl="1"/>
            <a:r>
              <a:rPr lang="en-US" dirty="0"/>
              <a:t>Useful for things like how-to-install</a:t>
            </a:r>
          </a:p>
          <a:p>
            <a:pPr lvl="1"/>
            <a:r>
              <a:rPr lang="en-US" dirty="0"/>
              <a:t>Does not see terminal output without explicit copying</a:t>
            </a:r>
          </a:p>
          <a:p>
            <a:pPr lvl="1"/>
            <a:r>
              <a:rPr lang="en-US" dirty="0"/>
              <a:t>So, not very useful</a:t>
            </a:r>
          </a:p>
          <a:p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CBC8C7-9BF1-18DF-8743-17765C557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543" y="4821668"/>
            <a:ext cx="6128710" cy="176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262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71F2A-2BB7-BEDB-0449-30EF704FA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Chat Window 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D8B95-E012-BB48-FD44-C3A44F175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133493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For general questions</a:t>
            </a:r>
          </a:p>
          <a:p>
            <a:r>
              <a:rPr lang="en-US" dirty="0"/>
              <a:t>To make complex code changes</a:t>
            </a:r>
          </a:p>
          <a:p>
            <a:r>
              <a:rPr lang="en-US" dirty="0"/>
              <a:t>Modes available</a:t>
            </a:r>
          </a:p>
          <a:p>
            <a:pPr lvl="1"/>
            <a:r>
              <a:rPr lang="en-US" dirty="0"/>
              <a:t>Ask</a:t>
            </a:r>
          </a:p>
          <a:p>
            <a:pPr lvl="1"/>
            <a:r>
              <a:rPr lang="en-US" dirty="0"/>
              <a:t>Edit</a:t>
            </a:r>
          </a:p>
          <a:p>
            <a:pPr lvl="1"/>
            <a:r>
              <a:rPr lang="en-US" dirty="0"/>
              <a:t>Agent</a:t>
            </a:r>
          </a:p>
          <a:p>
            <a:r>
              <a:rPr lang="en-US" dirty="0"/>
              <a:t>Choose your chat model (LLM)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C73664-C4BE-5DBD-B0D4-B663F6F47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874" y="1172310"/>
            <a:ext cx="3927794" cy="5518513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8642113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E5562-5EFF-1CC1-1E06-32BCC18C0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Multiple File and Large Changes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B5BB0-BC6F-70B9-6E7A-1CA4118DA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441266" cy="4525963"/>
          </a:xfrm>
        </p:spPr>
        <p:txBody>
          <a:bodyPr/>
          <a:lstStyle/>
          <a:p>
            <a:r>
              <a:rPr lang="en-US" dirty="0"/>
              <a:t>Open Chat with Ctrl-Alt-I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Work in Edit or Agent mode</a:t>
            </a:r>
          </a:p>
          <a:p>
            <a:r>
              <a:rPr lang="en-US" dirty="0"/>
              <a:t>Add necessary files to context</a:t>
            </a:r>
          </a:p>
          <a:p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2B430-5018-F72E-BE94-A93AA38FD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232" y="1306923"/>
            <a:ext cx="4020690" cy="549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774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Little about the Instructor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err="1">
                <a:solidFill>
                  <a:schemeClr val="tx1"/>
                </a:solidFill>
              </a:rPr>
              <a:t>Gonen</a:t>
            </a:r>
            <a:r>
              <a:rPr lang="en-US" altLang="en-US">
                <a:solidFill>
                  <a:schemeClr val="tx1"/>
                </a:solidFill>
              </a:rPr>
              <a:t> Israeli – Software Engineering Consultant</a:t>
            </a:r>
          </a:p>
          <a:p>
            <a:pPr lvl="1"/>
            <a:r>
              <a:rPr lang="en-US"/>
              <a:t>Worked and taught at Motorola, Amdocs, Checkpoint, Nova, Intel, </a:t>
            </a:r>
            <a:r>
              <a:rPr lang="en-US" err="1"/>
              <a:t>Ebay</a:t>
            </a:r>
            <a:r>
              <a:rPr lang="en-US"/>
              <a:t>, many others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9421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005064"/>
            <a:ext cx="4600575" cy="231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4219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3626730"/>
            <a:ext cx="2068629" cy="1715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AutoShape 13" descr="Image result for checkpoint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4223" name="Picture 15" descr="Image result for checkpoint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4725144"/>
            <a:ext cx="2201589" cy="134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27" name="Picture 19" descr="Image result for intel insid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733" y="3590996"/>
            <a:ext cx="1433192" cy="1026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21" descr="Image result for nova measuring instruments"/>
          <p:cNvSpPr>
            <a:spLocks noChangeAspect="1" noChangeArrowheads="1"/>
          </p:cNvSpPr>
          <p:nvPr/>
        </p:nvSpPr>
        <p:spPr bwMode="auto">
          <a:xfrm>
            <a:off x="155575" y="-13716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4235" name="Picture 27" descr="Image result for nova measuring instrument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5481111"/>
            <a:ext cx="2215630" cy="118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4444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61D3A-1786-F493-8083-4D5B4A40B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B8D6B-5983-9433-C7F8-787040205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Multiple File Edits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DFD1C-37E7-96EB-F539-D51C6C09D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441266" cy="4525963"/>
          </a:xfrm>
        </p:spPr>
        <p:txBody>
          <a:bodyPr/>
          <a:lstStyle/>
          <a:p>
            <a:r>
              <a:rPr lang="en-US" dirty="0"/>
              <a:t>Changes are seen in color coding</a:t>
            </a:r>
          </a:p>
          <a:p>
            <a:r>
              <a:rPr lang="en-US" dirty="0"/>
              <a:t>Red = removed</a:t>
            </a:r>
          </a:p>
          <a:p>
            <a:r>
              <a:rPr lang="en-US" dirty="0"/>
              <a:t>Green = added</a:t>
            </a:r>
          </a:p>
          <a:p>
            <a:r>
              <a:rPr lang="en-US" dirty="0"/>
              <a:t>Press Keep or Undo</a:t>
            </a:r>
          </a:p>
          <a:p>
            <a:endParaRPr lang="en-I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16ACF6-7F2D-A304-3EEE-7D70598D8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463" y="1174622"/>
            <a:ext cx="4247674" cy="565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093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A8511-C68B-DBA6-740D-F1F5A6562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Errors 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25D85-55DF-8F08-F1C1-AFA4AD6BE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151335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You can request error fix using AI several ways</a:t>
            </a:r>
          </a:p>
          <a:p>
            <a:pPr lvl="1"/>
            <a:r>
              <a:rPr lang="en-US" dirty="0"/>
              <a:t>choose from context menu</a:t>
            </a:r>
          </a:p>
          <a:p>
            <a:pPr lvl="1"/>
            <a:r>
              <a:rPr lang="en-US" dirty="0"/>
              <a:t>from inline chat</a:t>
            </a:r>
          </a:p>
          <a:p>
            <a:pPr lvl="1"/>
            <a:r>
              <a:rPr lang="en-US" dirty="0"/>
              <a:t>from chat window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AI may suggest code or tool fixes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You can select apply from chat</a:t>
            </a:r>
            <a:endParaRPr lang="en-IL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914EFF-9BF7-5C11-5015-3E622D64A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576" y="1325562"/>
            <a:ext cx="5085526" cy="5257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07993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DEF66-E2F8-1E0D-9B7E-9BF86BB4C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Agent Mode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66169-EAAF-3057-AC41-4B30D41EA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526016" cy="4525963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For longer, more complex tasks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Copilot plans several tasks, then executes them one by one</a:t>
            </a:r>
          </a:p>
          <a:p>
            <a:r>
              <a:rPr lang="en-US" dirty="0"/>
              <a:t>Can involve code in multiple files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Can involve terminal commands for several tools</a:t>
            </a:r>
          </a:p>
          <a:p>
            <a:r>
              <a:rPr lang="en-US" dirty="0"/>
              <a:t>Sometimes Agent mode needs to be enabled in settings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Agent Vs. Edit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Edit mode: Only in-file changes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Edit mode is faster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Edit mode is more deterministic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Agent mode is a better planner, designer, more capable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Agent mode can run commands, add files, iterate changes</a:t>
            </a:r>
            <a:endParaRPr lang="en-IL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89C8B9-6C4D-2367-743F-12E3050D4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901" y="1216916"/>
            <a:ext cx="4240537" cy="54403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990075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3A85A-F2B6-B81C-95E4-0E79176E5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Vision and Speech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35ECC-5226-FF71-9EC0-CD99ABE33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320569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You can use vision in chat</a:t>
            </a:r>
          </a:p>
          <a:p>
            <a:pPr lvl="1"/>
            <a:r>
              <a:rPr lang="en-US" dirty="0"/>
              <a:t>Create UI from an example</a:t>
            </a:r>
          </a:p>
          <a:p>
            <a:pPr lvl="1"/>
            <a:r>
              <a:rPr lang="en-US" dirty="0"/>
              <a:t>Explain a code snapshot</a:t>
            </a:r>
          </a:p>
          <a:p>
            <a:pPr lvl="1"/>
            <a:r>
              <a:rPr lang="en-US" dirty="0"/>
              <a:t>Ask about UI errors</a:t>
            </a:r>
          </a:p>
          <a:p>
            <a:pPr lvl="1"/>
            <a:r>
              <a:rPr lang="en-US" dirty="0"/>
              <a:t>Attach a file or paste copied image from clipboard</a:t>
            </a:r>
          </a:p>
          <a:p>
            <a:r>
              <a:rPr lang="en-US" dirty="0"/>
              <a:t>Use speech in chat</a:t>
            </a:r>
          </a:p>
          <a:p>
            <a:pPr lvl="1"/>
            <a:r>
              <a:rPr lang="en-US" dirty="0"/>
              <a:t>Press the microphone icon</a:t>
            </a:r>
          </a:p>
          <a:p>
            <a:pPr lvl="1"/>
            <a:r>
              <a:rPr lang="en-US" dirty="0"/>
              <a:t>Talk to tell copilot what to do</a:t>
            </a:r>
          </a:p>
          <a:p>
            <a:pPr lvl="1"/>
            <a:r>
              <a:rPr lang="en-US" dirty="0"/>
              <a:t>Requires extension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43479D-3E78-BE00-9DEA-7826DE14E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456" y="5327477"/>
            <a:ext cx="1886955" cy="12108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11DCFC-70F0-20F1-F1F1-111F805DE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374" y="5327477"/>
            <a:ext cx="1818213" cy="12274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FBF4DB-FAAB-6840-412F-47713D1A3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5000685"/>
            <a:ext cx="2473426" cy="1676131"/>
          </a:xfrm>
          <a:prstGeom prst="rect">
            <a:avLst/>
          </a:prstGeom>
        </p:spPr>
      </p:pic>
      <p:sp>
        <p:nvSpPr>
          <p:cNvPr id="10" name="Cross 9">
            <a:extLst>
              <a:ext uri="{FF2B5EF4-FFF2-40B4-BE49-F238E27FC236}">
                <a16:creationId xmlns:a16="http://schemas.microsoft.com/office/drawing/2014/main" id="{C98EA17F-A9A2-3990-D0CB-F505B4CCAA1E}"/>
              </a:ext>
            </a:extLst>
          </p:cNvPr>
          <p:cNvSpPr/>
          <p:nvPr/>
        </p:nvSpPr>
        <p:spPr>
          <a:xfrm>
            <a:off x="3225100" y="5664819"/>
            <a:ext cx="396983" cy="388063"/>
          </a:xfrm>
          <a:prstGeom prst="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8903427-9D2C-A941-F89A-36BB0A7A3021}"/>
              </a:ext>
            </a:extLst>
          </p:cNvPr>
          <p:cNvSpPr/>
          <p:nvPr/>
        </p:nvSpPr>
        <p:spPr>
          <a:xfrm>
            <a:off x="5847784" y="5664819"/>
            <a:ext cx="597705" cy="3389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15476D-9969-C5C8-F4E2-A2583C2DFD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4953" y="1600200"/>
            <a:ext cx="1579192" cy="232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171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BD3FF-4312-F4D8-633D-AE4FF5166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Chat Tools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7BAEC-12BB-B272-ABEA-BF0B48DF1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5595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Undo-Redo for undoing your latest AI changes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Icon ‘+’ to start a new chat , important when AI gets confused by previous questions</a:t>
            </a:r>
          </a:p>
          <a:p>
            <a:r>
              <a:rPr lang="en-US" dirty="0"/>
              <a:t>Chat History – Go back to previous chat sessions, like with ChatGPT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Open chat in editor or new window ( on the … )</a:t>
            </a:r>
          </a:p>
          <a:p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F8EB87-80B5-DC3C-005D-4019B9A99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497" y="3290485"/>
            <a:ext cx="7125694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041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AE481-FE2B-F31E-B54A-DA6E100C4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Parts of Chat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4F6E9-9C63-55C4-110B-67D1BF52D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62919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Instead of clearing entire chat, you can delete a part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You  can remove parts that might be confusing</a:t>
            </a:r>
          </a:p>
          <a:p>
            <a:r>
              <a:rPr lang="en-US" dirty="0"/>
              <a:t>Can also reduce prompt load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Deleting a question also deletes the response</a:t>
            </a:r>
            <a:endParaRPr lang="en-IL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EB5455-88CE-0386-35A0-A7411DFDB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063" y="3335855"/>
            <a:ext cx="4951141" cy="320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7928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F52C5-8825-4F2C-0BA3-226EBB62C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Chat Windows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EE5F1-D84E-7354-6D89-C8E3CBC78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71632"/>
          </a:xfrm>
        </p:spPr>
        <p:txBody>
          <a:bodyPr/>
          <a:lstStyle/>
          <a:p>
            <a:r>
              <a:rPr lang="en-US" dirty="0"/>
              <a:t>Chat can be in a tab or it’s own floating window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291F5-2C8D-7865-9277-F04D71CA5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338" y="2316820"/>
            <a:ext cx="4803347" cy="421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106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B463B-E764-7E3E-AFC0-F58544924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Chat Effectively With Chat Commands</a:t>
            </a:r>
            <a:endParaRPr lang="en-IL" dirty="0"/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866FE42C-C504-55B3-4E86-32A7CCF428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6659397"/>
              </p:ext>
            </p:extLst>
          </p:nvPr>
        </p:nvGraphicFramePr>
        <p:xfrm>
          <a:off x="457200" y="1595740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957">
                  <a:extLst>
                    <a:ext uri="{9D8B030D-6E8A-4147-A177-3AD203B41FA5}">
                      <a16:colId xmlns:a16="http://schemas.microsoft.com/office/drawing/2014/main" val="53560458"/>
                    </a:ext>
                  </a:extLst>
                </a:gridCol>
                <a:gridCol w="7067643">
                  <a:extLst>
                    <a:ext uri="{9D8B030D-6E8A-4147-A177-3AD203B41FA5}">
                      <a16:colId xmlns:a16="http://schemas.microsoft.com/office/drawing/2014/main" val="21428171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Command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159933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/explain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Explains the selected code or the code context around your cursor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424827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/fix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Attempts to fix problems in the selected code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7744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/tests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Generates tests for the selected code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437702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/doc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Adds or improves documentation for the selected code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071119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/generate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Generates code based on your prompt or context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921340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/help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Lists available slash commands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18144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/clear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Clears the current chat thread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493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/save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Save the chat to a prompt file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1328119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83736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B484D-3BE4-D1C6-45C4-04F2C27F7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Focus Topic With @-Mentions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93DCF-FEA3-443F-8BEF-B835A21CC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Specify what question is related to</a:t>
            </a:r>
          </a:p>
          <a:p>
            <a:r>
              <a:rPr lang="en-US" dirty="0"/>
              <a:t>Usually not required — Copilot infers context automatically</a:t>
            </a:r>
          </a:p>
          <a:p>
            <a:r>
              <a:rPr lang="en-US" dirty="0"/>
              <a:t>Used To:</a:t>
            </a:r>
          </a:p>
          <a:p>
            <a:pPr lvl="1"/>
            <a:r>
              <a:rPr lang="en-US" dirty="0"/>
              <a:t>Speed up responses ( AI searches through less )</a:t>
            </a:r>
          </a:p>
          <a:p>
            <a:pPr lvl="1"/>
            <a:r>
              <a:rPr lang="en-US" dirty="0"/>
              <a:t>Improve precision in large or multi-language projects</a:t>
            </a:r>
          </a:p>
          <a:p>
            <a:pPr lvl="1"/>
            <a:r>
              <a:rPr lang="en-US" dirty="0"/>
              <a:t>Trigger tool-specific help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@vscode How do I create a new file?</a:t>
            </a:r>
          </a:p>
          <a:p>
            <a:pPr lvl="1"/>
            <a:r>
              <a:rPr lang="en-US" dirty="0"/>
              <a:t>@terminal What's the command to start the server?</a:t>
            </a:r>
          </a:p>
          <a:p>
            <a:pPr lvl="1"/>
            <a:r>
              <a:rPr lang="en-US" dirty="0"/>
              <a:t>@python Why am I getting a </a:t>
            </a:r>
            <a:r>
              <a:rPr lang="en-US" dirty="0" err="1"/>
              <a:t>TypeError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@git How do I undo the last commit?</a:t>
            </a:r>
          </a:p>
          <a:p>
            <a:pPr lvl="1"/>
            <a:r>
              <a:rPr lang="en-US" dirty="0"/>
              <a:t>@tests Generate a unit test for this function</a:t>
            </a:r>
          </a:p>
          <a:p>
            <a:r>
              <a:rPr lang="en-US" dirty="0">
                <a:solidFill>
                  <a:srgbClr val="FF0000"/>
                </a:solidFill>
              </a:rPr>
              <a:t>Hard to see any real benefit over same sentence without @</a:t>
            </a:r>
            <a:endParaRPr lang="en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6515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CE494-356E-E4B8-8FE4-0F1E67ED2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 Text with #-Mentions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39A4E-C7E2-AC4F-6C7F-684B684F5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2879245" cy="4525963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Specifies what text to add to the question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What does the error in #problems mean</a:t>
            </a:r>
          </a:p>
          <a:p>
            <a:pPr lvl="1"/>
            <a:r>
              <a:rPr lang="en-US" dirty="0"/>
              <a:t>What’s the license of #fetch Mockito.com</a:t>
            </a:r>
          </a:p>
          <a:p>
            <a:pPr lvl="1"/>
            <a:r>
              <a:rPr lang="en-US" dirty="0"/>
              <a:t>Break #program.cs into more functions</a:t>
            </a:r>
          </a:p>
          <a:p>
            <a:r>
              <a:rPr lang="en-US" dirty="0"/>
              <a:t>Often unnecessary as the AI chat understands without it, </a:t>
            </a:r>
            <a:r>
              <a:rPr lang="en-US" b="1" dirty="0"/>
              <a:t>especially</a:t>
            </a:r>
            <a:r>
              <a:rPr lang="en-US" dirty="0"/>
              <a:t> in Agent mode which takes context automatically.</a:t>
            </a:r>
          </a:p>
          <a:p>
            <a:r>
              <a:rPr lang="en-US" dirty="0">
                <a:solidFill>
                  <a:srgbClr val="FF0000"/>
                </a:solidFill>
              </a:rPr>
              <a:t>Hard to see any real benefit over same sentence without #</a:t>
            </a:r>
            <a:endParaRPr lang="en-IL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F81FA9-5B99-4B79-4959-A615EC9F9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094" y="4443796"/>
            <a:ext cx="5546617" cy="22421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1C891C-3270-0C2C-D256-5A2720E1D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308" y="1219583"/>
            <a:ext cx="3450187" cy="317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66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What I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solidFill>
                  <a:schemeClr val="tx1"/>
                </a:solidFill>
              </a:rPr>
              <a:t>I share my time... </a:t>
            </a:r>
          </a:p>
          <a:p>
            <a:pPr lvl="1"/>
            <a:r>
              <a:rPr lang="en-US"/>
              <a:t>Instructor and Methodologies Consultant</a:t>
            </a:r>
          </a:p>
          <a:p>
            <a:pPr lvl="1"/>
            <a:r>
              <a:rPr lang="en-US"/>
              <a:t>Project Outsourcing</a:t>
            </a:r>
          </a:p>
          <a:p>
            <a:pPr lvl="1"/>
            <a:r>
              <a:rPr lang="en-US"/>
              <a:t>Agile, TDD, Quality Engineering, Java/C++/others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95234" name="Picture 2" descr="Image result for ‫מכללת הייטק‬‎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077072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38" name="Picture 6" descr="Image result for ‫מכללת הייטק‬‎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5733256"/>
            <a:ext cx="2148607" cy="88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40" name="Picture 8" descr="C:\Users\Gonen\AppData\Local\Microsoft\Windows\Temporary Internet Files\Content.IE5\0ZPONXQT\training_icon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4293096"/>
            <a:ext cx="2137420" cy="213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41" name="Picture 9" descr="C:\Program Files\Microsoft Office\MEDIA\CAGCAT10\j0292020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441584"/>
            <a:ext cx="1869034" cy="177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0546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C180F-FB90-BA2F-1780-42848E932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F9CC55-9D17-FBB4-61A6-F54534DC74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3771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88BE6C-6F95-33BC-8B82-3DC42A480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762FFA-0DA5-D7BF-0FCA-397ADF193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996" y="4267832"/>
            <a:ext cx="3604497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5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Smart Actions and Code Quality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A4B89-E0CC-AA3A-5895-C824B4273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3224" y="3428999"/>
            <a:ext cx="3604268" cy="8388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7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Code development assistance beyond just writing code.</a:t>
            </a:r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E9D0322B-3E91-5C57-66BC-70EBB8DC6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5352" y="2333040"/>
            <a:ext cx="3106320" cy="310632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2293A94-7ED9-5254-7E71-DABBF1AB8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89" y="-5977"/>
            <a:ext cx="467900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6184D4-F113-5583-9EE1-445B94D08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366FD9C-D1EF-0E7A-EEB5-0D67FB70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67555A-1A24-D60A-E2E7-B93046E98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977962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5389F-9916-961A-26F1-613313AA4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Actions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B5571-D5A6-5468-CCD4-5F12B126A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084634" cy="2382589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CoPilot can provide help beyond just code writing</a:t>
            </a:r>
          </a:p>
          <a:p>
            <a:r>
              <a:rPr lang="en-US" dirty="0"/>
              <a:t>Highlight some code, right click then choose copilot</a:t>
            </a:r>
          </a:p>
          <a:p>
            <a:r>
              <a:rPr lang="en-US" dirty="0"/>
              <a:t>CoPilot can</a:t>
            </a:r>
          </a:p>
          <a:p>
            <a:pPr lvl="1"/>
            <a:r>
              <a:rPr lang="en-US" dirty="0"/>
              <a:t>Explain the code</a:t>
            </a:r>
          </a:p>
          <a:p>
            <a:pPr lvl="1"/>
            <a:r>
              <a:rPr lang="en-US" dirty="0"/>
              <a:t>Try to fix bugs in the code</a:t>
            </a:r>
          </a:p>
          <a:p>
            <a:pPr lvl="1"/>
            <a:r>
              <a:rPr lang="en-US" dirty="0"/>
              <a:t>Review your code</a:t>
            </a:r>
          </a:p>
          <a:p>
            <a:pPr lvl="1"/>
            <a:r>
              <a:rPr lang="en-US" dirty="0"/>
              <a:t>Generate docs</a:t>
            </a:r>
          </a:p>
          <a:p>
            <a:pPr lvl="1"/>
            <a:r>
              <a:rPr lang="en-US" dirty="0"/>
              <a:t>Generate Tests</a:t>
            </a:r>
          </a:p>
          <a:p>
            <a:endParaRPr lang="en-I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DE3257-D4D0-9019-4139-5D2D30259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20" y="4241925"/>
            <a:ext cx="4738324" cy="238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3075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98707-8B4C-CA1F-E3A4-18A26DBB3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7FD5-5F2D-140E-B693-16D5BBB62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Commits and Names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E2D84-F02A-0269-2A92-76F4CBCE7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485871" cy="4525963"/>
          </a:xfrm>
        </p:spPr>
        <p:txBody>
          <a:bodyPr/>
          <a:lstStyle/>
          <a:p>
            <a:r>
              <a:rPr lang="en-US" dirty="0"/>
              <a:t>CoPilot can provide help beyond just code writing</a:t>
            </a:r>
          </a:p>
          <a:p>
            <a:r>
              <a:rPr lang="en-US" dirty="0"/>
              <a:t>Generating commit messages</a:t>
            </a:r>
          </a:p>
          <a:p>
            <a:r>
              <a:rPr lang="en-US" dirty="0"/>
              <a:t>Suggesting symbol names</a:t>
            </a:r>
          </a:p>
          <a:p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884B69-B5ED-9F41-F934-AB31B47E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599" y="1641459"/>
            <a:ext cx="4815074" cy="20101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4BFE6E-BA15-D8DB-1AB8-A2088005F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599" y="3602728"/>
            <a:ext cx="4968983" cy="212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910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2E619-DC2E-8AE9-E6A4-BCDBCA52C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81E6B-D041-2AD3-110E-51A43FC30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Documentation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3BE8E-05A4-F97F-2472-A12816C90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485871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CoPilot for Automatic code documentation generation</a:t>
            </a:r>
          </a:p>
          <a:p>
            <a:r>
              <a:rPr lang="en-US" dirty="0"/>
              <a:t>From inline chat or chat window type /doc </a:t>
            </a:r>
          </a:p>
          <a:p>
            <a:r>
              <a:rPr lang="en-US" dirty="0"/>
              <a:t>You can add custom instructions after /doc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DC7B7F-B32E-CA92-2667-28A5DE262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975" y="1521854"/>
            <a:ext cx="4036742" cy="3008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E57129-4149-394A-261C-7DE103AFB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263" y="4838934"/>
            <a:ext cx="4491711" cy="174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470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FFDFA-8498-3075-329C-00C136888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DCD10-7842-4723-0BF5-D6999E9AC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Tests and Code Review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7A68B-B0D9-B3AC-BE51-70875F120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5081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CoPilot can create tests from menu or chat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"Write unit tests including edge cases"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"Create integration tests for this module“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Or, Select code, then Right-click and select </a:t>
            </a:r>
            <a:r>
              <a:rPr lang="en-US" b="1" dirty="0"/>
              <a:t>Copilot</a:t>
            </a:r>
            <a:r>
              <a:rPr lang="en-US" dirty="0"/>
              <a:t> &gt; </a:t>
            </a:r>
            <a:r>
              <a:rPr lang="en-US" b="1" dirty="0"/>
              <a:t>Generate Tests</a:t>
            </a:r>
            <a:r>
              <a:rPr lang="en-US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Use custom instructions to personalize test frameworks, conventions</a:t>
            </a:r>
          </a:p>
          <a:p>
            <a:r>
              <a:rPr lang="en-US" dirty="0">
                <a:solidFill>
                  <a:srgbClr val="FF0000"/>
                </a:solidFill>
              </a:rPr>
              <a:t>CoPilot can try to fix the code for failing tests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In the Test Explorer, hover over a failing test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Select the </a:t>
            </a:r>
            <a:r>
              <a:rPr lang="en-US" b="1" dirty="0">
                <a:solidFill>
                  <a:srgbClr val="FF0000"/>
                </a:solidFill>
              </a:rPr>
              <a:t>Fix Test Failure</a:t>
            </a:r>
            <a:r>
              <a:rPr lang="en-US" dirty="0">
                <a:solidFill>
                  <a:srgbClr val="FF0000"/>
                </a:solidFill>
              </a:rPr>
              <a:t> button (sparkle icon)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Or in chat, “/</a:t>
            </a:r>
            <a:r>
              <a:rPr lang="en-US" dirty="0" err="1">
                <a:solidFill>
                  <a:srgbClr val="FF0000"/>
                </a:solidFill>
              </a:rPr>
              <a:t>fixTestFailure</a:t>
            </a:r>
            <a:r>
              <a:rPr lang="en-US" dirty="0">
                <a:solidFill>
                  <a:srgbClr val="FF0000"/>
                </a:solidFill>
              </a:rPr>
              <a:t>”</a:t>
            </a:r>
          </a:p>
          <a:p>
            <a:r>
              <a:rPr lang="en-US" dirty="0">
                <a:solidFill>
                  <a:srgbClr val="00B050"/>
                </a:solidFill>
              </a:rPr>
              <a:t>CoPilot can review your code for problems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From Chat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Right click a code segment then CoPilot-&gt;Review</a:t>
            </a:r>
            <a:endParaRPr lang="en-IL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029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D996A-12F6-18AD-37C0-4F3FE1EC5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With CoPilot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3DF3C-6CA1-C6F8-8E0B-B22666C63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 chat, enter #startDebugging</a:t>
            </a:r>
          </a:p>
          <a:p>
            <a:r>
              <a:rPr lang="en-US" dirty="0"/>
              <a:t>Currently limited (6-2025) </a:t>
            </a:r>
          </a:p>
          <a:p>
            <a:r>
              <a:rPr lang="en-US" dirty="0">
                <a:solidFill>
                  <a:srgbClr val="00B050"/>
                </a:solidFill>
              </a:rPr>
              <a:t>Can See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Current line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Overall file structure</a:t>
            </a:r>
          </a:p>
          <a:p>
            <a:r>
              <a:rPr lang="en-US" dirty="0">
                <a:solidFill>
                  <a:srgbClr val="FF0000"/>
                </a:solidFill>
              </a:rPr>
              <a:t>Cannot See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Breakpoints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Current variable values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 can guess them 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Call stack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However, you can give the AI info with screenshots</a:t>
            </a:r>
            <a:endParaRPr lang="en-IL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C8441B-1922-09D5-E407-EC5558198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127" y="1953692"/>
            <a:ext cx="2814765" cy="229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0027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AFDA1-ABBD-4FA2-5178-813CCE5FA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AAECCBB-7413-3085-2CEF-E4DF13537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3771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B7AEC9-D042-E602-56D5-E9F749912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1D9B40-092F-9BB3-30F3-1ACDBA8F1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996" y="4267832"/>
            <a:ext cx="3604497" cy="129711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l">
              <a:lnSpc>
                <a:spcPct val="90000"/>
              </a:lnSpc>
            </a:pPr>
            <a:r>
              <a:rPr lang="en-US" sz="35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Working Effectively With CoPilot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6E6C9-6D9B-2C77-9030-B30183134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3224" y="3428999"/>
            <a:ext cx="3604268" cy="8388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7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Tips and Tricks</a:t>
            </a:r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3306404E-0E4D-7DF1-2A10-A6EF1650B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5352" y="2333040"/>
            <a:ext cx="3106320" cy="310632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DFC385F-6B39-CF44-09A9-3637B1C7B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89" y="-5977"/>
            <a:ext cx="467900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9F939E7-4316-55D7-8CC0-C435304DB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86A44F9-0A1C-21E8-4BF6-9557448B5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5CC8D69-5E25-4943-3CD8-644197F1F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311512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B3647-6D3B-C6EF-7B56-2B859D9CD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Prompt Engineering </a:t>
            </a:r>
            <a:br>
              <a:rPr lang="en-US" dirty="0"/>
            </a:br>
            <a:r>
              <a:rPr lang="en-US" dirty="0"/>
              <a:t>For VS Code CoPilot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173E2-E380-8DB1-2A07-A1052D3A6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Provide the right context</a:t>
            </a:r>
          </a:p>
          <a:p>
            <a:pPr lvl="1"/>
            <a:r>
              <a:rPr lang="en-US" dirty="0"/>
              <a:t>Keep related files open. Close others.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Prime CoPilot with Sample Code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“Lay out my class like this example here:”</a:t>
            </a:r>
          </a:p>
          <a:p>
            <a:r>
              <a:rPr lang="en-US" dirty="0"/>
              <a:t>Use 3S Principle: Simple, Specific, Short</a:t>
            </a:r>
          </a:p>
          <a:p>
            <a:endParaRPr lang="en-US" dirty="0"/>
          </a:p>
          <a:p>
            <a:pPr marL="457200" lvl="1" indent="0">
              <a:buNone/>
            </a:pPr>
            <a:endParaRPr lang="en-I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8658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41587-AD18-C3B4-2702-2B2323085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BA9EC-66D3-B4BA-89CE-B39A7CC21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The 3S Principle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09D8A-2B75-DB4E-BFB1-E6B7BE04C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Simple:</a:t>
            </a:r>
          </a:p>
          <a:p>
            <a:pPr lvl="1"/>
            <a:r>
              <a:rPr lang="en-US" dirty="0"/>
              <a:t>Break large tasks into smaller simple ones</a:t>
            </a:r>
          </a:p>
          <a:p>
            <a:pPr lvl="1"/>
            <a:r>
              <a:rPr lang="en-US" dirty="0"/>
              <a:t>For example, instead of saying “Design My App”, first ask AI to create Server then Client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Specific: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On large new request add specifics like language, file to put code in, Design pattern or API you want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For example “In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controller.cs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create a controller function for the shopping cart that will accept Icart interface by dependency injection”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Use context like #selection @workspace. This is becoming less relevant with Agent</a:t>
            </a:r>
          </a:p>
          <a:p>
            <a:r>
              <a:rPr lang="en-US" dirty="0"/>
              <a:t>Short:</a:t>
            </a:r>
          </a:p>
          <a:p>
            <a:pPr lvl="1"/>
            <a:r>
              <a:rPr lang="en-US" dirty="0"/>
              <a:t>Be less verbose than when talking to people. </a:t>
            </a:r>
          </a:p>
          <a:p>
            <a:pPr lvl="1"/>
            <a:r>
              <a:rPr lang="en-US" dirty="0"/>
              <a:t>For example “Add shopping cart to cached class list”</a:t>
            </a:r>
          </a:p>
        </p:txBody>
      </p:sp>
    </p:spTree>
    <p:extLst>
      <p:ext uri="{BB962C8B-B14F-4D97-AF65-F5344CB8AC3E}">
        <p14:creationId xmlns:p14="http://schemas.microsoft.com/office/powerpoint/2010/main" val="12605927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47569-1492-A20E-6CF7-2C3AEA937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ED271-6F44-F17D-C6B5-E4AD7294B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Clean Code For AI Prompting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B4203-28A0-B7A8-FC15-EA69829DF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Use top level comments</a:t>
            </a:r>
          </a:p>
          <a:p>
            <a:pPr lvl="1"/>
            <a:r>
              <a:rPr lang="en-US" dirty="0"/>
              <a:t>A top level comment in the file can explain the purpose of the file, just like for humans</a:t>
            </a:r>
          </a:p>
          <a:p>
            <a:pPr lvl="1"/>
            <a:r>
              <a:rPr lang="en-US" dirty="0"/>
              <a:t>It can also remind the AI what we’re trying to do here on long tasks.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Comments need to be updated or deleted if code changes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Write the appropriate includes yourself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For example, If you don’t include your logger, AI will try to use Console.log</a:t>
            </a:r>
          </a:p>
          <a:p>
            <a:r>
              <a:rPr lang="en-US" dirty="0"/>
              <a:t>Use meaningful names ( functions, class, variables)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Add “why” comments on difficult to understand concepts in functions</a:t>
            </a:r>
          </a:p>
          <a:p>
            <a:r>
              <a:rPr lang="en-US" dirty="0"/>
              <a:t>Be consistently clean</a:t>
            </a:r>
          </a:p>
          <a:p>
            <a:pPr lvl="1"/>
            <a:r>
              <a:rPr lang="en-US" dirty="0"/>
              <a:t>Garbage in -&gt; Garbage out</a:t>
            </a:r>
          </a:p>
          <a:p>
            <a:pPr lvl="1"/>
            <a:r>
              <a:rPr lang="en-US" dirty="0"/>
              <a:t>If you start hacking, even if temporarily, the AI may emulate your style</a:t>
            </a:r>
          </a:p>
          <a:p>
            <a:pPr marL="457200" lvl="1" indent="0">
              <a:buNone/>
            </a:pPr>
            <a:endParaRPr lang="en-I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181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solidFill>
                  <a:schemeClr val="tx1"/>
                </a:solidFill>
              </a:rPr>
              <a:t>Personal Stuff</a:t>
            </a:r>
          </a:p>
          <a:p>
            <a:pPr lvl="1"/>
            <a:r>
              <a:rPr lang="en-US"/>
              <a:t>I Live in </a:t>
            </a:r>
            <a:r>
              <a:rPr lang="en-US" err="1"/>
              <a:t>Kfar</a:t>
            </a:r>
            <a:r>
              <a:rPr lang="en-US"/>
              <a:t> Saba</a:t>
            </a:r>
          </a:p>
          <a:p>
            <a:pPr lvl="1"/>
            <a:r>
              <a:rPr lang="en-US"/>
              <a:t>Tae-Kwon-Do black belt</a:t>
            </a:r>
          </a:p>
          <a:p>
            <a:pPr lvl="1"/>
            <a:r>
              <a:rPr lang="en-US"/>
              <a:t>Harmonica fan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259" y="3573016"/>
            <a:ext cx="5752237" cy="2308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221088"/>
            <a:ext cx="3111431" cy="2205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10388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59713-3D67-C535-2727-33D2D29F9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47BA-266C-2E61-875C-373A73BB6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Checklist for Mastering CoPilot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AC342-B886-4E99-FF58-ECB052684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543593"/>
          </a:xfrm>
        </p:spPr>
        <p:txBody>
          <a:bodyPr>
            <a:normAutofit fontScale="47500" lnSpcReduction="20000"/>
          </a:bodyPr>
          <a:lstStyle/>
          <a:p>
            <a:pPr>
              <a:buFont typeface="+mj-lt"/>
              <a:buAutoNum type="arabicPeriod"/>
            </a:pPr>
            <a:r>
              <a:rPr lang="en-US" dirty="0">
                <a:hlinkClick r:id="rId2"/>
              </a:rPr>
              <a:t>Choose the right tool</a:t>
            </a:r>
            <a:r>
              <a:rPr lang="en-US" dirty="0"/>
              <a:t>. </a:t>
            </a:r>
            <a:r>
              <a:rPr lang="en-US" i="1" dirty="0"/>
              <a:t>Use the tool that's optimized for editing, asking questions, long flows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>
                <a:hlinkClick r:id="rId3"/>
              </a:rPr>
              <a:t>Personalize Copilot</a:t>
            </a:r>
            <a:r>
              <a:rPr lang="en-US" dirty="0"/>
              <a:t>. </a:t>
            </a:r>
            <a:r>
              <a:rPr lang="en-US" i="1" dirty="0"/>
              <a:t>Use custom instructions for code suggestions in your style and coding practices.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>
                <a:hlinkClick r:id="rId4"/>
              </a:rPr>
              <a:t>Write effective prompts</a:t>
            </a:r>
            <a:r>
              <a:rPr lang="en-US" dirty="0"/>
              <a:t> and provide </a:t>
            </a:r>
            <a:r>
              <a:rPr lang="en-US" dirty="0">
                <a:hlinkClick r:id="rId5"/>
              </a:rPr>
              <a:t>context</a:t>
            </a:r>
            <a:r>
              <a:rPr lang="en-US" dirty="0"/>
              <a:t>. </a:t>
            </a:r>
            <a:r>
              <a:rPr lang="en-US" i="1" dirty="0"/>
              <a:t>Get the most relevant responses.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>
                <a:hlinkClick r:id="rId6"/>
              </a:rPr>
              <a:t>Index your workspace</a:t>
            </a:r>
            <a:r>
              <a:rPr lang="en-US" dirty="0"/>
              <a:t>. </a:t>
            </a:r>
            <a:r>
              <a:rPr lang="en-US" i="1" dirty="0"/>
              <a:t>Receive accurate responses to questions about your codebase.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>
                <a:hlinkClick r:id="rId7"/>
              </a:rPr>
              <a:t>Choose your AI model</a:t>
            </a:r>
            <a:r>
              <a:rPr lang="en-US" dirty="0"/>
              <a:t>. </a:t>
            </a:r>
            <a:r>
              <a:rPr lang="en-US" i="1" dirty="0"/>
              <a:t>Choose between models for fast coding or planning/reasoning.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>
                <a:hlinkClick r:id="rId8"/>
              </a:rPr>
              <a:t>Reuse prompts</a:t>
            </a:r>
            <a:r>
              <a:rPr lang="en-US" dirty="0"/>
              <a:t>. </a:t>
            </a:r>
            <a:r>
              <a:rPr lang="en-US" i="1" dirty="0"/>
              <a:t>Save time by saving and reusing task-specific prompts across your team.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930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89850-AD4E-AC0E-B9D9-85EC2AB0F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5D72A-FD18-3DB4-3606-C1B52FAF3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Gonen’s Tips and Tricks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AA420-EF99-DC1A-4B2A-3B5655CBD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Prompt Writing</a:t>
            </a:r>
          </a:p>
          <a:p>
            <a:pPr lvl="1"/>
            <a:r>
              <a:rPr lang="en-US" dirty="0"/>
              <a:t>Write clear and unambiguous prompts</a:t>
            </a:r>
          </a:p>
          <a:p>
            <a:pPr lvl="1"/>
            <a:r>
              <a:rPr lang="en-US" dirty="0"/>
              <a:t>Be detailed when needed</a:t>
            </a:r>
          </a:p>
          <a:p>
            <a:pPr lvl="1"/>
            <a:r>
              <a:rPr lang="en-US" dirty="0"/>
              <a:t>Check Your English, Improve your English ! ( classes, videos )</a:t>
            </a:r>
          </a:p>
          <a:p>
            <a:r>
              <a:rPr lang="en-US" dirty="0">
                <a:solidFill>
                  <a:srgbClr val="FFC000"/>
                </a:solidFill>
              </a:rPr>
              <a:t>Faster Responses</a:t>
            </a:r>
          </a:p>
          <a:p>
            <a:pPr lvl="1"/>
            <a:r>
              <a:rPr lang="en-US" dirty="0">
                <a:solidFill>
                  <a:srgbClr val="FFC000"/>
                </a:solidFill>
              </a:rPr>
              <a:t>Speed: Completions -&gt; Inline Chat -&gt; Edit -&gt; Agent</a:t>
            </a:r>
          </a:p>
          <a:p>
            <a:pPr lvl="1"/>
            <a:r>
              <a:rPr lang="en-US" dirty="0">
                <a:solidFill>
                  <a:srgbClr val="FFC000"/>
                </a:solidFill>
              </a:rPr>
              <a:t>Close unneeded files</a:t>
            </a:r>
          </a:p>
          <a:p>
            <a:pPr lvl="1"/>
            <a:r>
              <a:rPr lang="en-US" dirty="0">
                <a:solidFill>
                  <a:srgbClr val="FFC000"/>
                </a:solidFill>
              </a:rPr>
              <a:t>Break your files, classes and functions into smaller pieces</a:t>
            </a:r>
          </a:p>
          <a:p>
            <a:r>
              <a:rPr lang="en-US" dirty="0">
                <a:solidFill>
                  <a:srgbClr val="FF0000"/>
                </a:solidFill>
              </a:rPr>
              <a:t>When The AI Can’t Fix The Problem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Ask AI to add Debug and Diagnostic Prints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Change chat model, try thinking models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Try an outside LLM and compare answers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Don’t be afraid to start over [ don’t fall down the rabbit hole ]</a:t>
            </a:r>
          </a:p>
          <a:p>
            <a:r>
              <a:rPr lang="en-US" dirty="0">
                <a:solidFill>
                  <a:srgbClr val="00B050"/>
                </a:solidFill>
              </a:rPr>
              <a:t>Code Quality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Check the AI’s work, Tell the AI to check its work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Tell the AI to refactor and improve its code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7226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E51E9-CFB8-CDC5-A854-F79E874E2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ED519-B94F-20A8-4584-148DBC9BD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Gonen’s Tips and Tricks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78CB4-6B16-4CCF-2A84-FD3CD584E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Don’t fall for red </a:t>
            </a:r>
            <a:r>
              <a:rPr lang="en-US" dirty="0" err="1">
                <a:solidFill>
                  <a:srgbClr val="FF0000"/>
                </a:solidFill>
              </a:rPr>
              <a:t>harings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When trying to solve problems , don’t automatically accept everything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Use your common sense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The  AI will often offer common but wrong solutions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Downgrading library or SDK versions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Infinite clean and rebuilds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Infinite switch between two configuration versions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9481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0CA57-B203-AD0F-0C25-270784F29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FD9EB47-CC59-658A-47F9-2D8382215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3771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C37D54-A101-0A12-8AF4-D92FE05AB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A2CBD7-7840-9D9A-1B37-B08643AF3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996" y="4267832"/>
            <a:ext cx="3604497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5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Advanced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18E83-C25B-D0E5-069E-E05473D26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3224" y="3428999"/>
            <a:ext cx="3604268" cy="8388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7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Go beyond completions</a:t>
            </a:r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3B7426C9-7331-DFE6-0991-F452DFB44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5352" y="2333040"/>
            <a:ext cx="3106320" cy="310632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FDFA331-E8FF-F744-6547-BF386FE20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89" y="-5977"/>
            <a:ext cx="467900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F64E29E-FD1F-7393-820E-205E97313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092B4BB-CA08-C381-629B-FCD59221AC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F08113A-F99C-D19D-9677-568F3D7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672268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61B78-9638-12CB-683D-452A61D2A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Customizing CoPilot Responses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32854-594F-CBFD-147B-8AC283124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CoPilot’s responses can be customized</a:t>
            </a:r>
          </a:p>
          <a:p>
            <a:pPr lvl="1"/>
            <a:r>
              <a:rPr lang="en-US" sz="1200" dirty="0"/>
              <a:t>https://code.visualstudio.com/docs/copilot/copilot-customization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Plain Text Files</a:t>
            </a:r>
          </a:p>
          <a:p>
            <a:pPr lvl="2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You can use plain text or md files for customization, as long as they are open in an editor or in the context.</a:t>
            </a:r>
          </a:p>
          <a:p>
            <a:pPr lvl="1"/>
            <a:r>
              <a:rPr lang="en-US" dirty="0"/>
              <a:t>Instruction Files</a:t>
            </a:r>
          </a:p>
          <a:p>
            <a:pPr lvl="2"/>
            <a:r>
              <a:rPr lang="en-US" dirty="0"/>
              <a:t>How you’d like coding conventions, what comments to add,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Prompt Files ( Experimental )</a:t>
            </a:r>
          </a:p>
          <a:p>
            <a:pPr lvl="2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Reusable templates and code snippets you want the AI to use</a:t>
            </a:r>
          </a:p>
          <a:p>
            <a:pPr lvl="1"/>
            <a:r>
              <a:rPr lang="en-US" dirty="0"/>
              <a:t>Specify Custom Instructions in </a:t>
            </a:r>
            <a:r>
              <a:rPr lang="en-US" dirty="0" err="1"/>
              <a:t>settings.json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0444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83347-BF9A-457F-3A3B-62E978576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Improve Design and Customization</a:t>
            </a:r>
            <a:br>
              <a:rPr lang="en-US" dirty="0"/>
            </a:br>
            <a:r>
              <a:rPr lang="en-US" dirty="0"/>
              <a:t>Using Plain Text Files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428B6-45E7-D666-F6F2-D09A435C5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659566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You can move complex instructions to a file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Helps keep prompts shorter</a:t>
            </a:r>
          </a:p>
          <a:p>
            <a:pPr lvl="1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Easier to view and edit instructions</a:t>
            </a:r>
          </a:p>
          <a:p>
            <a:pPr lvl="1"/>
            <a:r>
              <a:rPr lang="en-US" dirty="0"/>
              <a:t>File survives even if you undo changes or delete chat</a:t>
            </a:r>
          </a:p>
          <a:p>
            <a:pPr lvl="1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Great for retrying, trial and error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Ordinary text files or .md will work great</a:t>
            </a:r>
          </a:p>
          <a:p>
            <a:pPr lvl="1"/>
            <a:r>
              <a:rPr lang="en-US" dirty="0"/>
              <a:t>Just keep the file open in an editor or drag to context</a:t>
            </a:r>
          </a:p>
          <a:p>
            <a:pPr lvl="1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Helps AI remember what this class was all about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But, may confuse AI if code changes and text does not. Then delete it!</a:t>
            </a:r>
            <a:endParaRPr lang="en-IL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70445-1901-825E-8CFD-AE3E96179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19" y="4299560"/>
            <a:ext cx="4634447" cy="1097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A7665E-CA63-3AF3-965A-17C43CDA1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971" y="4299560"/>
            <a:ext cx="3654829" cy="239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819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72C79-224C-AD5E-ABEE-F046A428E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BBFFD-7D16-B65A-538C-52FD91158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Files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19900-ECAD-0015-937D-E6EF7F881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Give simple natural language instructions for your coding preferences</a:t>
            </a:r>
          </a:p>
          <a:p>
            <a:pPr lvl="1"/>
            <a:r>
              <a:rPr lang="en-US" dirty="0"/>
              <a:t>coding conventions, class/function names, test creation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Instructions are sent to AI with every chat window request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Could be annoying, feature can be disabled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You can achieve the same by adding your own comment file to context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Even instructions as comments in the same file will work</a:t>
            </a:r>
          </a:p>
          <a:p>
            <a:r>
              <a:rPr lang="en-US" dirty="0"/>
              <a:t>Single instruction file for workspace</a:t>
            </a:r>
          </a:p>
          <a:p>
            <a:pPr lvl="1"/>
            <a:r>
              <a:rPr lang="en-US" dirty="0"/>
              <a:t>.</a:t>
            </a:r>
            <a:r>
              <a:rPr lang="en-US" dirty="0" err="1"/>
              <a:t>github</a:t>
            </a:r>
            <a:r>
              <a:rPr lang="en-US" dirty="0"/>
              <a:t>/copilot-instructions.md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Multiple files for workspace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Have .instruction.md suffix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Placed in .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github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folder for workspace</a:t>
            </a:r>
          </a:p>
          <a:p>
            <a:r>
              <a:rPr lang="en-US" dirty="0"/>
              <a:t>Cross workspace user instruction files</a:t>
            </a:r>
          </a:p>
          <a:p>
            <a:pPr lvl="1"/>
            <a:r>
              <a:rPr lang="en-US" dirty="0"/>
              <a:t>Stored in VS code profile for user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1EC5D-7E87-4ACA-88A2-79F1FA5D5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557" y="5184094"/>
            <a:ext cx="3068815" cy="147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262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50C38-B0B6-CC62-8897-EA38B2F54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File Examples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E2348-A8EA-03D9-CB98-986AE8EA2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61D9C8-E502-4EE0-0B5C-0FA4CE6CB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557715"/>
            <a:ext cx="6044123" cy="34781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504277-0FFD-59AA-3D1A-817D93375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341" y="3956925"/>
            <a:ext cx="5299060" cy="243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532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D8DE7-5472-76F9-DA17-47014934A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Files ( Experimental )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1EBB2-376D-8BCD-28D3-F7FBF6B15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00200"/>
            <a:ext cx="2120962" cy="3600729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Templates for common complex tasks </a:t>
            </a:r>
          </a:p>
          <a:p>
            <a:pPr lvl="1"/>
            <a:r>
              <a:rPr lang="en-US" dirty="0"/>
              <a:t>Test creation, UI forms, documentation creation</a:t>
            </a:r>
          </a:p>
          <a:p>
            <a:r>
              <a:rPr lang="en-US" dirty="0"/>
              <a:t>Can specify tools and documents to use</a:t>
            </a:r>
          </a:p>
          <a:p>
            <a:r>
              <a:rPr lang="en-US" dirty="0"/>
              <a:t>Can access variables like ${</a:t>
            </a:r>
            <a:r>
              <a:rPr lang="en-US" dirty="0" err="1"/>
              <a:t>workspaceFolder</a:t>
            </a:r>
            <a:r>
              <a:rPr lang="en-US" dirty="0"/>
              <a:t>}, ${</a:t>
            </a:r>
            <a:r>
              <a:rPr lang="en-US" dirty="0" err="1"/>
              <a:t>selectedText</a:t>
            </a:r>
            <a:r>
              <a:rPr lang="en-US" dirty="0"/>
              <a:t>}</a:t>
            </a:r>
          </a:p>
          <a:p>
            <a:r>
              <a:rPr lang="en-US" dirty="0"/>
              <a:t>Can include instructions for chat such as ask user for missing info</a:t>
            </a:r>
          </a:p>
          <a:p>
            <a:endParaRPr lang="en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D4875-1FBD-8042-BE49-4C3A07A8C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61" y="1369375"/>
            <a:ext cx="5656331" cy="53102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904792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D2468-F0B9-F682-6D4B-AF51F7EE3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B9425-0BF6-8803-D80B-B63C097B0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Instructions in Custom Settings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95EA8-9580-6CC2-6103-B03B75DC4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8012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Custom instructions can also be specified in your user </a:t>
            </a:r>
            <a:r>
              <a:rPr lang="en-US" dirty="0" err="1"/>
              <a:t>settings.json</a:t>
            </a:r>
            <a:r>
              <a:rPr lang="en-US" dirty="0"/>
              <a:t> file</a:t>
            </a:r>
          </a:p>
          <a:p>
            <a:r>
              <a:rPr lang="en-US" dirty="0"/>
              <a:t>Settings will be in effect across workspaces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B132D2-7BF1-D717-D10C-6983DF5C9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918" y="3117821"/>
            <a:ext cx="3766881" cy="34145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57438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E7CCE-595B-1729-5C9C-D5B824331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FFDE-E682-9BF2-F6A3-275EB944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AI Lates News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3032D-324F-1F96-200C-BC3A247A5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295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Series of lates updates on hot topics in AI</a:t>
            </a:r>
            <a:endParaRPr lang="en" dirty="0">
              <a:ea typeface="Calibri"/>
              <a:cs typeface="Calibri"/>
            </a:endParaRPr>
          </a:p>
          <a:p>
            <a:endParaRPr lang="en" dirty="0">
              <a:ea typeface="Calibri"/>
              <a:cs typeface="Calibri"/>
            </a:endParaRPr>
          </a:p>
          <a:p>
            <a:endParaRPr lang="en" dirty="0">
              <a:ea typeface="Calibri"/>
              <a:cs typeface="Calibri"/>
            </a:endParaRPr>
          </a:p>
          <a:p>
            <a:endParaRPr lang="en" dirty="0">
              <a:ea typeface="Calibri"/>
              <a:cs typeface="Calibri"/>
            </a:endParaRPr>
          </a:p>
          <a:p>
            <a:endParaRPr lang="en" dirty="0">
              <a:ea typeface="Calibri"/>
              <a:cs typeface="Calibri"/>
            </a:endParaRPr>
          </a:p>
          <a:p>
            <a:pPr lvl="1"/>
            <a:endParaRPr lang="en" dirty="0">
              <a:ea typeface="Calibri"/>
              <a:cs typeface="Calibri"/>
            </a:endParaRPr>
          </a:p>
          <a:p>
            <a:pPr lvl="1"/>
            <a:endParaRPr lang="en-US" b="1" i="1" dirty="0">
              <a:ea typeface="Calibri"/>
              <a:cs typeface="Calibri"/>
            </a:endParaRPr>
          </a:p>
          <a:p>
            <a:endParaRPr lang="en-US" b="1" i="1" dirty="0">
              <a:ea typeface="Calibri"/>
              <a:cs typeface="Calibri"/>
            </a:endParaRPr>
          </a:p>
          <a:p>
            <a:pPr lvl="1"/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4" name="Picture 3" descr="News Icon Vector Art, Icons, and Graphics for Free Download">
            <a:extLst>
              <a:ext uri="{FF2B5EF4-FFF2-40B4-BE49-F238E27FC236}">
                <a16:creationId xmlns:a16="http://schemas.microsoft.com/office/drawing/2014/main" id="{67614619-BABA-37DD-210A-8D004246D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537" y="4597644"/>
            <a:ext cx="197167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592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E5686-8F2A-5CD2-34BE-134E152D3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485" y="274638"/>
            <a:ext cx="8684569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Retrieval Augmented Generation (RAG)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2EC29-79C3-9DCB-920E-DCC9687AD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57481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Lets LLM answer questions about your data</a:t>
            </a:r>
          </a:p>
          <a:p>
            <a:r>
              <a:rPr lang="en-US" dirty="0"/>
              <a:t>When there is a query for the LLM we</a:t>
            </a:r>
          </a:p>
          <a:p>
            <a:pPr lvl="1"/>
            <a:r>
              <a:rPr lang="en-US" dirty="0"/>
              <a:t>Look up additional relevant data for the </a:t>
            </a:r>
            <a:r>
              <a:rPr lang="en-US" dirty="0" err="1"/>
              <a:t>quesry</a:t>
            </a:r>
            <a:r>
              <a:rPr lang="en-US" dirty="0"/>
              <a:t> using external tools</a:t>
            </a:r>
          </a:p>
          <a:p>
            <a:pPr lvl="1"/>
            <a:r>
              <a:rPr lang="en-US" dirty="0"/>
              <a:t>Feed the extra data with the original query to the LLM</a:t>
            </a:r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LLM is up to date with current and accurate data</a:t>
            </a:r>
          </a:p>
          <a:p>
            <a:pPr lvl="1"/>
            <a:r>
              <a:rPr lang="en-US" dirty="0"/>
              <a:t>LLM can cite resource used for it’s answer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191D24-A144-9A5A-A16D-2F6AAA677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613" y="4609622"/>
            <a:ext cx="2921202" cy="1617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CF2BA2-197D-8079-AD2F-2520A42C5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373" y="4600702"/>
            <a:ext cx="4304371" cy="161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1237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26533-6CC4-D661-2631-79A67D85D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4BAE3-C4B7-8458-9075-1A9BE228E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MCP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56226-82C9-4816-EE0A-1FFCCD82E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04316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Standard Protocol for LLM &lt;-&gt; external application interaction</a:t>
            </a:r>
          </a:p>
          <a:p>
            <a:r>
              <a:rPr lang="en-US" dirty="0"/>
              <a:t>Allows different vendors to cooperate with LLM</a:t>
            </a:r>
          </a:p>
          <a:p>
            <a:r>
              <a:rPr lang="en-US" dirty="0"/>
              <a:t>Example: LLM calls an app that retrieves order information form a log, then calls another app to store the user names in a DB</a:t>
            </a:r>
          </a:p>
          <a:p>
            <a:r>
              <a:rPr lang="en-US" dirty="0"/>
              <a:t>Requires MCP capable LLM:</a:t>
            </a:r>
          </a:p>
          <a:p>
            <a:pPr lvl="1"/>
            <a:r>
              <a:rPr lang="en-US" dirty="0"/>
              <a:t>Claude Desktop</a:t>
            </a:r>
          </a:p>
          <a:p>
            <a:pPr lvl="1"/>
            <a:r>
              <a:rPr lang="en-US" dirty="0"/>
              <a:t>VS Code</a:t>
            </a:r>
          </a:p>
          <a:p>
            <a:r>
              <a:rPr lang="en-US" dirty="0"/>
              <a:t>Requires MCP capable Servers (apps):</a:t>
            </a:r>
          </a:p>
          <a:p>
            <a:pPr lvl="1"/>
            <a:r>
              <a:rPr lang="en-US" dirty="0"/>
              <a:t>Write one yourself (local </a:t>
            </a:r>
            <a:r>
              <a:rPr lang="en-US" dirty="0" err="1"/>
              <a:t>stdio</a:t>
            </a:r>
            <a:r>
              <a:rPr lang="en-US" dirty="0"/>
              <a:t> or web server )</a:t>
            </a:r>
          </a:p>
          <a:p>
            <a:pPr lvl="1"/>
            <a:r>
              <a:rPr lang="en-US" dirty="0"/>
              <a:t>Use a community or commercial one ( run it locally 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3A3B5-D1D8-8B1E-4A03-6DA497C837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09" y="5107363"/>
            <a:ext cx="8345573" cy="138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2423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DBA44-CD77-8A6D-E3B0-7843518AC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Code as an MCP Client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50849-C63E-E6D8-6D5A-409029F3E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26602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Visual Studio has MCP functionality</a:t>
            </a:r>
          </a:p>
          <a:p>
            <a:pPr lvl="1"/>
            <a:r>
              <a:rPr lang="en-US" dirty="0"/>
              <a:t>Can call LLM tools from the chat</a:t>
            </a:r>
          </a:p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You must be in Agent Mode</a:t>
            </a:r>
          </a:p>
          <a:p>
            <a:pPr lvl="1"/>
            <a:r>
              <a:rPr lang="en-US" dirty="0"/>
              <a:t>You need a </a:t>
            </a:r>
            <a:r>
              <a:rPr lang="en-US" dirty="0" err="1"/>
              <a:t>mcp.json</a:t>
            </a:r>
            <a:r>
              <a:rPr lang="en-US" dirty="0"/>
              <a:t> file that lists available servers</a:t>
            </a:r>
          </a:p>
          <a:p>
            <a:pPr lvl="1"/>
            <a:r>
              <a:rPr lang="en-US" dirty="0"/>
              <a:t>You need </a:t>
            </a:r>
            <a:r>
              <a:rPr lang="en-US" dirty="0" err="1"/>
              <a:t>mcp</a:t>
            </a:r>
            <a:r>
              <a:rPr lang="en-US" dirty="0"/>
              <a:t> capable servers that work through </a:t>
            </a:r>
            <a:r>
              <a:rPr lang="en-US" dirty="0" err="1"/>
              <a:t>stdio</a:t>
            </a:r>
            <a:r>
              <a:rPr lang="en-US" dirty="0"/>
              <a:t> or SEE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00049C-0CC0-200B-70D2-827EF610C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65" y="3361137"/>
            <a:ext cx="2817658" cy="326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763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182FB-120E-8977-C80D-0837A9710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7B8E5-07CF-06B9-E2DF-8B971C6A6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vscode</a:t>
            </a:r>
            <a:r>
              <a:rPr lang="en-US" dirty="0"/>
              <a:t>/</a:t>
            </a:r>
            <a:r>
              <a:rPr lang="en-US" dirty="0" err="1"/>
              <a:t>mcp.json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50637-8829-44DF-A2E8-2CF6A68D6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6911526" cy="1526602"/>
          </a:xfrm>
        </p:spPr>
        <p:txBody>
          <a:bodyPr>
            <a:normAutofit fontScale="40000" lnSpcReduction="20000"/>
          </a:bodyPr>
          <a:lstStyle/>
          <a:p>
            <a:r>
              <a:rPr lang="en-US" dirty="0"/>
              <a:t>Describes available servers</a:t>
            </a:r>
          </a:p>
          <a:p>
            <a:pPr lvl="1"/>
            <a:r>
              <a:rPr lang="en-US" dirty="0"/>
              <a:t>Each server may include multiple tools internally</a:t>
            </a:r>
          </a:p>
          <a:p>
            <a:r>
              <a:rPr lang="en-US" dirty="0"/>
              <a:t>Each server includes</a:t>
            </a:r>
          </a:p>
          <a:p>
            <a:pPr lvl="1"/>
            <a:r>
              <a:rPr lang="en-US" dirty="0"/>
              <a:t>name</a:t>
            </a:r>
          </a:p>
          <a:p>
            <a:pPr lvl="1"/>
            <a:r>
              <a:rPr lang="en-US" dirty="0"/>
              <a:t>Type ( </a:t>
            </a:r>
            <a:r>
              <a:rPr lang="en-US" dirty="0" err="1"/>
              <a:t>stdio</a:t>
            </a:r>
            <a:r>
              <a:rPr lang="en-US" dirty="0"/>
              <a:t> or SSE )</a:t>
            </a:r>
          </a:p>
          <a:p>
            <a:pPr lvl="1"/>
            <a:r>
              <a:rPr lang="en-US" dirty="0"/>
              <a:t>The command that runs it (e.g. python)</a:t>
            </a:r>
          </a:p>
          <a:p>
            <a:pPr lvl="1"/>
            <a:r>
              <a:rPr lang="en-US" dirty="0"/>
              <a:t>The command line arguments for the command  (e.g. the python file to run the server )</a:t>
            </a:r>
          </a:p>
          <a:p>
            <a:pPr lvl="1"/>
            <a:r>
              <a:rPr lang="en-US" dirty="0"/>
              <a:t>An optional environment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5902A8-723A-93E5-8BC9-9F49445F53F7}"/>
              </a:ext>
            </a:extLst>
          </p:cNvPr>
          <p:cNvSpPr txBox="1"/>
          <p:nvPr/>
        </p:nvSpPr>
        <p:spPr>
          <a:xfrm>
            <a:off x="4187430" y="2912229"/>
            <a:ext cx="4755849" cy="3671133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"servers"</a:t>
            </a: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{</a:t>
            </a:r>
            <a:b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"time"</a:t>
            </a: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stdio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"command"</a:t>
            </a: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"python"</a:t>
            </a: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"-m"</a:t>
            </a: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mcp_server_time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"--local-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timezone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=America/Chicago"</a:t>
            </a:r>
            <a:endParaRPr lang="en-US" sz="10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]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"demo-server"</a:t>
            </a: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stdio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"command"</a:t>
            </a: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uv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"run"</a:t>
            </a: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mcp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"run"</a:t>
            </a: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"${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workspaceFolder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mcp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-server-demo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server.py"</a:t>
            </a:r>
            <a:endParaRPr lang="en-US" sz="10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4CE1F4-B74C-F700-AD70-2AEC7AC5F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92" y="3182559"/>
            <a:ext cx="3443689" cy="17601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C39F66-328C-14DD-6D88-F4FD95A6D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08" y="5290138"/>
            <a:ext cx="3787979" cy="119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5787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A7AFE-3624-2723-7FB3-2249244D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MCP Demo – Create server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56B12-FFF8-8337-CC5D-DEA6AE896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create an MCP Server</a:t>
            </a:r>
          </a:p>
          <a:p>
            <a:r>
              <a:rPr lang="en-US" dirty="0"/>
              <a:t>It will be used to generate function names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EED4CD-3A32-02C7-E238-9A9B6B3B8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016" y="2930393"/>
            <a:ext cx="6543535" cy="337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6995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A07-1461-2B5D-D7DC-6A48FC35A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</a:t>
            </a:r>
            <a:r>
              <a:rPr lang="en-US" dirty="0" err="1"/>
              <a:t>MCP.json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E720A-6A0C-05DE-9F3A-C6777284C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95119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Next we’ll let VS Code know where the MCP server is</a:t>
            </a:r>
          </a:p>
          <a:p>
            <a:r>
              <a:rPr lang="en-US" dirty="0"/>
              <a:t>In this example, an stdin server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E06E57-4CF9-C062-7307-DA46B6E88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015" y="2792440"/>
            <a:ext cx="6342814" cy="280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928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4925-F51B-D2E9-23C9-9C8704EB0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MCP Server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15B21-1DF6-9EBE-D4DF-214A87BD0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83968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 this case, an http standard server</a:t>
            </a:r>
          </a:p>
          <a:p>
            <a:r>
              <a:rPr lang="en-US" dirty="0"/>
              <a:t>We’ll use python and </a:t>
            </a:r>
            <a:r>
              <a:rPr lang="en-US" dirty="0" err="1"/>
              <a:t>fastmcp</a:t>
            </a:r>
            <a:r>
              <a:rPr lang="en-US" dirty="0"/>
              <a:t> for ease</a:t>
            </a:r>
            <a:endParaRPr lang="en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AE4B08-FBD7-759A-3CB1-050603DAB39B}"/>
              </a:ext>
            </a:extLst>
          </p:cNvPr>
          <p:cNvSpPr txBox="1"/>
          <p:nvPr/>
        </p:nvSpPr>
        <p:spPr>
          <a:xfrm>
            <a:off x="281011" y="2366229"/>
            <a:ext cx="3630837" cy="1697901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"servers"</a:t>
            </a: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"demo-http-server"</a:t>
            </a: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"http"</a:t>
            </a: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"http://127.0.0.1:8000/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mcp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/"</a:t>
            </a:r>
            <a:endParaRPr lang="en-US" sz="10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IL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52D10D-9A32-A91F-870F-AE468E08DDF8}"/>
              </a:ext>
            </a:extLst>
          </p:cNvPr>
          <p:cNvSpPr txBox="1"/>
          <p:nvPr/>
        </p:nvSpPr>
        <p:spPr>
          <a:xfrm>
            <a:off x="1726209" y="4125951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mcp.json</a:t>
            </a:r>
            <a:endParaRPr lang="en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2264FD-A395-16A5-1BD5-9F0CAC677607}"/>
              </a:ext>
            </a:extLst>
          </p:cNvPr>
          <p:cNvSpPr txBox="1"/>
          <p:nvPr/>
        </p:nvSpPr>
        <p:spPr>
          <a:xfrm>
            <a:off x="4250845" y="2372979"/>
            <a:ext cx="4435955" cy="3132524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fastmcp</a:t>
            </a: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FastMCP</a:t>
            </a:r>
            <a:endParaRPr lang="en-US" sz="10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</a:t>
            </a:r>
            <a:endParaRPr lang="en-US" sz="10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mcp</a:t>
            </a: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FastMCP</a:t>
            </a: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b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mcp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.tool</a:t>
            </a: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getfunctionname</a:t>
            </a: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-&gt; 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"""Return function name according to some logic"""</a:t>
            </a:r>
            <a:endParaRPr lang="en-US" sz="10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prefixes</a:t>
            </a: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"Function"</a:t>
            </a: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"Util"</a:t>
            </a: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"Helper"</a:t>
            </a: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Impl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prefix</a:t>
            </a: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sz="10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choice</a:t>
            </a: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prefixes</a:t>
            </a: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sz="10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randint</a:t>
            </a: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9999</a:t>
            </a: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)).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zfill</a:t>
            </a: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prefix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}{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0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endParaRPr lang="en-US" sz="10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__name__</a:t>
            </a: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"__main__"</a:t>
            </a: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mcp</a:t>
            </a:r>
            <a:r>
              <a:rPr lang="en-US" sz="10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transport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streamable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-http"</a:t>
            </a: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"127.0.0.1"</a:t>
            </a: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>
              <a:lnSpc>
                <a:spcPts val="1425"/>
              </a:lnSpc>
            </a:pPr>
            <a:r>
              <a:rPr lang="en-US" sz="1000" dirty="0">
                <a:solidFill>
                  <a:srgbClr val="FFFFFF"/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8000</a:t>
            </a:r>
            <a:r>
              <a:rPr lang="en-US" sz="1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9EC25C-D42B-EC42-7E61-C74E41F18BE5}"/>
              </a:ext>
            </a:extLst>
          </p:cNvPr>
          <p:cNvSpPr txBox="1"/>
          <p:nvPr/>
        </p:nvSpPr>
        <p:spPr>
          <a:xfrm>
            <a:off x="5884127" y="5562972"/>
            <a:ext cx="2055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http_mcp_server.py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9651651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057D4-5A9F-B278-4E34-A01666ACE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the MCP Function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9D3CA-06C8-13DE-02E5-843BA5F1B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Finally we’ll use VS Code to call the function</a:t>
            </a:r>
          </a:p>
          <a:p>
            <a:r>
              <a:rPr lang="en-US" dirty="0"/>
              <a:t>We can call it directly using #</a:t>
            </a:r>
          </a:p>
          <a:p>
            <a:r>
              <a:rPr lang="en-US" dirty="0"/>
              <a:t>Or Agent can figure it out from context</a:t>
            </a:r>
            <a:endParaRPr lang="en-I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387552-2AD5-350C-482B-712551531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489" y="3371011"/>
            <a:ext cx="1885065" cy="31028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3F5900-8F78-1334-C7CB-5B1635F9B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45" y="3371011"/>
            <a:ext cx="2218289" cy="29862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36306A-D69F-8197-ED1F-335089AD9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0203" y="3998190"/>
            <a:ext cx="3271933" cy="113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846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327C0-12B3-F1C5-91F9-FED3D7934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DDB85-246A-9E43-94DE-00316E991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 Terminal Errors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E0AC9-3211-6836-8ADF-8F9F7830B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485871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 super convenient feature is fixing terminal build errors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Use the sparkly on the bottom left of the terminal</a:t>
            </a:r>
          </a:p>
          <a:p>
            <a:r>
              <a:rPr lang="en-US" dirty="0"/>
              <a:t>You must be in Agent mode for this to work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Edit mode does not see terminal output</a:t>
            </a:r>
          </a:p>
          <a:p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1A1461-B5A9-8FC9-4442-9FB260CFC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385" y="4612152"/>
            <a:ext cx="2643553" cy="1640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DF46B8-53B9-A04A-1875-7871059C4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252" y="4612152"/>
            <a:ext cx="1909619" cy="21521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74DC2C-8D5B-E484-F2DA-05B4E31242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281" y="1667608"/>
            <a:ext cx="4772722" cy="14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593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38964-BC21-C5D4-C32E-B0C515DC6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 Output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38488-FFC2-ADF8-2586-E6D8886BA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Studio is currently not consistent with the AI’s ability to see terminal commands and output</a:t>
            </a:r>
          </a:p>
          <a:p>
            <a:pPr lvl="1"/>
            <a:r>
              <a:rPr lang="en-US" dirty="0"/>
              <a:t>Agent Mode sees it automatically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Ask mode sees it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Edit mode requires your help. You can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Copy-paste the error from the terminal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Use #terminalLastCommand or #terminalSelection</a:t>
            </a:r>
          </a:p>
          <a:p>
            <a:pPr lvl="2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289056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4F23D-D477-D747-97D0-429080493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495A8-4F61-D0DA-AE4C-8A865B6DD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March 2025 </a:t>
            </a:r>
            <a:r>
              <a:rPr lang="en-US" dirty="0">
                <a:highlight>
                  <a:srgbClr val="FF0000"/>
                </a:highlight>
              </a:rPr>
              <a:t>V</a:t>
            </a:r>
            <a:r>
              <a:rPr lang="en-US" dirty="0">
                <a:highlight>
                  <a:srgbClr val="FFFF00"/>
                </a:highlight>
              </a:rPr>
              <a:t>i</a:t>
            </a:r>
            <a:r>
              <a:rPr lang="en-US" dirty="0">
                <a:highlight>
                  <a:srgbClr val="00FF00"/>
                </a:highlight>
              </a:rPr>
              <a:t>b</a:t>
            </a:r>
            <a:r>
              <a:rPr lang="en-US" dirty="0">
                <a:highlight>
                  <a:srgbClr val="00FFFF"/>
                </a:highlight>
              </a:rPr>
              <a:t>e</a:t>
            </a:r>
            <a:r>
              <a:rPr lang="en-US" dirty="0"/>
              <a:t> 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37A1A-1111-F744-A18B-2BA9F6EB0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198"/>
            <a:ext cx="8229600" cy="454818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Vibe Coding Trend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Coined by Andrej </a:t>
            </a:r>
            <a:r>
              <a:rPr lang="en-US" sz="1400" dirty="0" err="1"/>
              <a:t>Karpathy</a:t>
            </a:r>
            <a:r>
              <a:rPr lang="en-US" sz="1400" dirty="0"/>
              <a:t> (OpenAI cofounder), February 2025​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Programmers describe problems; AI generates code​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Shifts role from manual coding to ideas, guiding and testing AI outputs​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Anthropic (Claude) CEO: AI to write 99% of code within 12 months​ (!)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Risks: security flaws, unstable apps, poor optimization​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Best Practices for Vibe Coding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Choose Simple, Popular Tech Stacks</a:t>
            </a:r>
            <a:endParaRPr lang="en-US" sz="14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200" dirty="0"/>
              <a:t>React, Express, Tailwind, Redis, Deno, Vue.js, </a:t>
            </a:r>
            <a:r>
              <a:rPr lang="en-US" sz="1200" dirty="0" err="1"/>
              <a:t>Nuxt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Master Version Control</a:t>
            </a:r>
            <a:endParaRPr lang="en-US" sz="14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200" dirty="0"/>
              <a:t>AI may overwrite/delete working code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200" dirty="0"/>
              <a:t>Use Git, auto-commit tools (e.g., Claude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Effective AI Prompting</a:t>
            </a:r>
            <a:endParaRPr lang="en-US" sz="14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200" dirty="0"/>
              <a:t>Break problems into small, clear steps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200" dirty="0"/>
              <a:t>Provide context (docs, UI images) for better results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AI as a Developer's Tool, Not a Replacement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Currently needs human oversight​, good for small projects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Future: AI-led, human-managed coding for scalability &amp; reliability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AA86C6-75C7-8A0D-297D-D3AD8919F7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733" y="5091113"/>
            <a:ext cx="1342816" cy="105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17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644D-8865-8EF8-8021-10AA11884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Search With CoPilot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3EB30-2830-A149-A185-ED4A87279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CoPilot can search by meaning instead of text</a:t>
            </a:r>
          </a:p>
          <a:p>
            <a:r>
              <a:rPr lang="en-US" dirty="0"/>
              <a:t>Use </a:t>
            </a:r>
            <a:r>
              <a:rPr lang="en-US" dirty="0" err="1"/>
              <a:t>Ctrl+F</a:t>
            </a:r>
            <a:r>
              <a:rPr lang="en-US" dirty="0"/>
              <a:t> to bring up the search dialogue</a:t>
            </a:r>
          </a:p>
          <a:p>
            <a:r>
              <a:rPr lang="en-US" dirty="0"/>
              <a:t>Then click search with CoPilot</a:t>
            </a:r>
          </a:p>
          <a:p>
            <a:r>
              <a:rPr lang="en-US" dirty="0">
                <a:solidFill>
                  <a:srgbClr val="FF0000"/>
                </a:solidFill>
              </a:rPr>
              <a:t>I have not seen this work yet</a:t>
            </a:r>
          </a:p>
          <a:p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75DD9C-79E4-B7F6-7933-CB6A75AC9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34" y="4161637"/>
            <a:ext cx="2843239" cy="115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897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D6F0A-1B67-2879-CEAE-EB35F4411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with Chat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F6937-47DB-0AFA-9677-D538904D6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1956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Type /search in chat window</a:t>
            </a:r>
          </a:p>
          <a:p>
            <a:r>
              <a:rPr lang="en-US" dirty="0"/>
              <a:t>The AI will help you generate the correct regex for that search</a:t>
            </a:r>
          </a:p>
          <a:p>
            <a:r>
              <a:rPr lang="en-US" dirty="0"/>
              <a:t>It should provide a search button to run it</a:t>
            </a:r>
            <a:endParaRPr lang="en-I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4F784B-7A4F-E501-538D-DCE1B55B1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44" y="3663671"/>
            <a:ext cx="3515216" cy="12908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0D1DE3-13B7-6A48-FE22-960136241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813" y="5075786"/>
            <a:ext cx="3369804" cy="14654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174CD5-D4F7-68D5-93D2-5E0484A62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0590" y="3697743"/>
            <a:ext cx="2649004" cy="295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9494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30264-8172-4C29-BA53-9D34787DC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Local Chat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BDD1-CA56-C783-A4AC-9C6E194FC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771342" cy="4525963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You can switch the chat to a local LLM</a:t>
            </a:r>
          </a:p>
          <a:p>
            <a:pPr lvl="1"/>
            <a:r>
              <a:rPr lang="en-US" dirty="0"/>
              <a:t>Your data does not get sent online</a:t>
            </a:r>
          </a:p>
          <a:p>
            <a:pPr lvl="1"/>
            <a:r>
              <a:rPr lang="en-US" dirty="0"/>
              <a:t>You can work without a network connection</a:t>
            </a:r>
          </a:p>
          <a:p>
            <a:r>
              <a:rPr lang="en-US" dirty="0"/>
              <a:t>Visual Studio detects </a:t>
            </a:r>
            <a:r>
              <a:rPr lang="en-US" dirty="0" err="1"/>
              <a:t>Ollama</a:t>
            </a:r>
            <a:r>
              <a:rPr lang="en-US" dirty="0"/>
              <a:t> server</a:t>
            </a:r>
          </a:p>
          <a:p>
            <a:pPr lvl="1"/>
            <a:r>
              <a:rPr lang="en-US" dirty="0" err="1"/>
              <a:t>Ollama</a:t>
            </a:r>
            <a:r>
              <a:rPr lang="en-US" dirty="0"/>
              <a:t> is a framework for running local LLMs</a:t>
            </a:r>
          </a:p>
          <a:p>
            <a:pPr lvl="1"/>
            <a:r>
              <a:rPr lang="en-US" dirty="0"/>
              <a:t>Select </a:t>
            </a:r>
            <a:r>
              <a:rPr lang="en-US" dirty="0" err="1"/>
              <a:t>Ollama</a:t>
            </a:r>
            <a:r>
              <a:rPr lang="en-US" dirty="0"/>
              <a:t> and then choose which local LLM you want</a:t>
            </a:r>
          </a:p>
          <a:p>
            <a:r>
              <a:rPr lang="en-US" dirty="0"/>
              <a:t>From Experience:</a:t>
            </a:r>
          </a:p>
          <a:p>
            <a:pPr lvl="1"/>
            <a:r>
              <a:rPr lang="en-US" dirty="0"/>
              <a:t>Clunky</a:t>
            </a:r>
          </a:p>
          <a:p>
            <a:pPr lvl="1"/>
            <a:r>
              <a:rPr lang="en-US" dirty="0"/>
              <a:t>A Bit slower</a:t>
            </a:r>
          </a:p>
          <a:p>
            <a:pPr lvl="1"/>
            <a:r>
              <a:rPr lang="en-US" dirty="0"/>
              <a:t>Less capable</a:t>
            </a:r>
          </a:p>
          <a:p>
            <a:r>
              <a:rPr lang="en-US" dirty="0"/>
              <a:t>Currently you cannot switch the code completion model to a local one.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830E84-5130-B117-183E-501CF290C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542" y="1730034"/>
            <a:ext cx="4072033" cy="457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720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89650-6B6D-CB40-F652-87D660762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Workspace Indexing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FE8C7-D5D0-E36F-5CB5-E7113039E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543593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CoPilot uses a workspace index to go through code fast</a:t>
            </a:r>
          </a:p>
          <a:p>
            <a:r>
              <a:rPr lang="en-US" dirty="0"/>
              <a:t>Local repository</a:t>
            </a:r>
          </a:p>
          <a:p>
            <a:pPr lvl="1"/>
            <a:r>
              <a:rPr lang="en-US" dirty="0"/>
              <a:t>Under 750 files – indexed automatically.</a:t>
            </a:r>
          </a:p>
          <a:p>
            <a:pPr lvl="1"/>
            <a:r>
              <a:rPr lang="en-US" dirty="0"/>
              <a:t>750 to 2500 indexable files: run the </a:t>
            </a:r>
            <a:r>
              <a:rPr lang="en-US" b="1" dirty="0"/>
              <a:t>Build local workspace index</a:t>
            </a:r>
            <a:r>
              <a:rPr lang="en-US" dirty="0"/>
              <a:t> command ( only once )</a:t>
            </a:r>
          </a:p>
          <a:p>
            <a:pPr lvl="1"/>
            <a:r>
              <a:rPr lang="en-US" dirty="0"/>
              <a:t>Over 2500 files: CoPilot uses a “Basic Index” with less capabilities. Consider a remote index.</a:t>
            </a:r>
          </a:p>
          <a:p>
            <a:pPr lvl="1"/>
            <a:r>
              <a:rPr lang="en-US" dirty="0"/>
              <a:t>If something goes wrong try Copilot: Reindex Workspace</a:t>
            </a:r>
          </a:p>
          <a:p>
            <a:r>
              <a:rPr lang="en-US" dirty="0"/>
              <a:t>Remote repository</a:t>
            </a:r>
          </a:p>
          <a:p>
            <a:pPr lvl="1"/>
            <a:r>
              <a:rPr lang="en-US" dirty="0"/>
              <a:t>If you are using a GitHub repository CoPilot can index remotely</a:t>
            </a:r>
          </a:p>
          <a:p>
            <a:pPr lvl="1"/>
            <a:r>
              <a:rPr lang="en-US" dirty="0"/>
              <a:t>Lets CoPilot search large remote codebase quickly</a:t>
            </a:r>
          </a:p>
          <a:p>
            <a:pPr lvl="1"/>
            <a:r>
              <a:rPr lang="en-US" dirty="0"/>
              <a:t>Build using </a:t>
            </a:r>
            <a:r>
              <a:rPr lang="en-US" b="1" dirty="0"/>
              <a:t>Build Remote Workspace Index</a:t>
            </a:r>
            <a:r>
              <a:rPr lang="en-US" dirty="0"/>
              <a:t> command in the Command </a:t>
            </a:r>
            <a:r>
              <a:rPr lang="en-US" dirty="0" err="1"/>
              <a:t>Palett</a:t>
            </a:r>
            <a:endParaRPr lang="en-US" dirty="0"/>
          </a:p>
          <a:p>
            <a:pPr lvl="1"/>
            <a:r>
              <a:rPr lang="en-US" dirty="0"/>
              <a:t>Only needs to be done once. Changes automatically.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7524DC-7336-07E1-D741-09387CD2A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153" y="4201161"/>
            <a:ext cx="2434771" cy="226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4764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3771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781B1-ABD8-A392-3264-74116732A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996" y="4267832"/>
            <a:ext cx="3604497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5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Modern Generative AI</a:t>
            </a:r>
            <a:r>
              <a:rPr lang="he-IL" sz="35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endParaRPr lang="en-US" sz="35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ED93E-74D8-BD08-F2E6-2F28098FB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3224" y="3428999"/>
            <a:ext cx="3604268" cy="8388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7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 True revolution in </a:t>
            </a:r>
            <a:r>
              <a:rPr lang="en-US" sz="1700" dirty="0">
                <a:solidFill>
                  <a:schemeClr val="tx2"/>
                </a:solidFill>
              </a:rPr>
              <a:t>our</a:t>
            </a:r>
            <a:r>
              <a:rPr lang="en-US" sz="17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time</a:t>
            </a:r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385DF45B-BEB0-710D-6BAA-4091C3082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5352" y="2333040"/>
            <a:ext cx="3106320" cy="310632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89" y="-5977"/>
            <a:ext cx="467900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275632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3B95D-D40F-5DA8-112E-0E3210B61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65C13-0DB7-993E-44AA-5A8056B66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Calibri"/>
                <a:cs typeface="Calibri"/>
              </a:rPr>
              <a:t>Generative vs Predictive AI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4EFFAAC-BB37-5283-1BC5-A3DB76A03E90}"/>
              </a:ext>
            </a:extLst>
          </p:cNvPr>
          <p:cNvSpPr txBox="1">
            <a:spLocks/>
          </p:cNvSpPr>
          <p:nvPr/>
        </p:nvSpPr>
        <p:spPr>
          <a:xfrm>
            <a:off x="457200" y="1600201"/>
            <a:ext cx="7393961" cy="182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B0604020202020204" pitchFamily="34" charset="0"/>
              <a:buChar char="o"/>
            </a:pPr>
            <a:r>
              <a:rPr lang="en-US" dirty="0">
                <a:ea typeface="Calibri"/>
                <a:cs typeface="Calibri"/>
              </a:rPr>
              <a:t>Predictive – forecast outcomes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Calibri"/>
                <a:cs typeface="Calibri"/>
              </a:rPr>
              <a:t>Outputs number, class, probability</a:t>
            </a:r>
          </a:p>
          <a:p>
            <a:pPr>
              <a:buFont typeface="Courier New" panose="020B0604020202020204" pitchFamily="34" charset="0"/>
              <a:buChar char="o"/>
            </a:pPr>
            <a:r>
              <a:rPr lang="en-US" dirty="0">
                <a:ea typeface="Calibri"/>
                <a:cs typeface="Calibri"/>
              </a:rPr>
              <a:t>Generative – Create new data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Calibri"/>
                <a:cs typeface="Calibri"/>
              </a:rPr>
              <a:t>Outputs image, audio, text</a:t>
            </a:r>
          </a:p>
          <a:p>
            <a:pPr>
              <a:buFont typeface="Courier New" panose="020B0604020202020204" pitchFamily="34" charset="0"/>
              <a:buChar char="o"/>
            </a:pP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ea typeface="Calibri"/>
              <a:cs typeface="Calibri"/>
            </a:endParaRPr>
          </a:p>
        </p:txBody>
      </p:sp>
      <p:pic>
        <p:nvPicPr>
          <p:cNvPr id="5" name="Picture 4" descr="A screenshot of a chat&#10;&#10;Description automatically generated">
            <a:extLst>
              <a:ext uri="{FF2B5EF4-FFF2-40B4-BE49-F238E27FC236}">
                <a16:creationId xmlns:a16="http://schemas.microsoft.com/office/drawing/2014/main" id="{8B015832-6A4F-8D74-B36F-B16FB3FE8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137" y="1829545"/>
            <a:ext cx="2696859" cy="115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67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3B95D-D40F-5DA8-112E-0E3210B61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65C13-0DB7-993E-44AA-5A8056B66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Calibri"/>
                <a:cs typeface="Calibri"/>
              </a:rPr>
              <a:t>Generative AI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4EFFAAC-BB37-5283-1BC5-A3DB76A03E90}"/>
              </a:ext>
            </a:extLst>
          </p:cNvPr>
          <p:cNvSpPr txBox="1">
            <a:spLocks/>
          </p:cNvSpPr>
          <p:nvPr/>
        </p:nvSpPr>
        <p:spPr>
          <a:xfrm>
            <a:off x="457200" y="1600201"/>
            <a:ext cx="7393961" cy="193150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Calibri"/>
                <a:cs typeface="Calibri"/>
              </a:rPr>
              <a:t>Generative AI</a:t>
            </a:r>
          </a:p>
          <a:p>
            <a:pPr lvl="1"/>
            <a:r>
              <a:rPr lang="en-US" dirty="0">
                <a:ea typeface="Calibri"/>
                <a:cs typeface="Calibri"/>
              </a:rPr>
              <a:t>Learns from existing content ( training )</a:t>
            </a:r>
          </a:p>
          <a:p>
            <a:pPr lvl="1"/>
            <a:r>
              <a:rPr lang="en-US" dirty="0">
                <a:ea typeface="Calibri"/>
                <a:cs typeface="Calibri"/>
              </a:rPr>
              <a:t>Creates statistical model of data distribution</a:t>
            </a:r>
          </a:p>
          <a:p>
            <a:pPr lvl="1"/>
            <a:r>
              <a:rPr lang="en-US" dirty="0">
                <a:ea typeface="Calibri"/>
                <a:cs typeface="Calibri"/>
              </a:rPr>
              <a:t>Predicts using model and generates new content</a:t>
            </a:r>
          </a:p>
          <a:p>
            <a:pPr lvl="1"/>
            <a:r>
              <a:rPr lang="en-US" dirty="0">
                <a:ea typeface="Calibri"/>
                <a:cs typeface="Calibri"/>
              </a:rPr>
              <a:t>New generated data is similar to learned data</a:t>
            </a:r>
          </a:p>
          <a:p>
            <a:pPr>
              <a:buFont typeface="Courier New" panose="020B0604020202020204" pitchFamily="34" charset="0"/>
              <a:buChar char="o"/>
            </a:pP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ea typeface="Calibri"/>
              <a:cs typeface="Calibri"/>
            </a:endParaRPr>
          </a:p>
        </p:txBody>
      </p:sp>
      <p:pic>
        <p:nvPicPr>
          <p:cNvPr id="4" name="Picture 3" descr="A diagram of a model&#10;&#10;Description automatically generated">
            <a:extLst>
              <a:ext uri="{FF2B5EF4-FFF2-40B4-BE49-F238E27FC236}">
                <a16:creationId xmlns:a16="http://schemas.microsoft.com/office/drawing/2014/main" id="{BC1A4665-58F4-2F9E-FAE1-6F0842AB7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263" r="4085" b="-358"/>
          <a:stretch/>
        </p:blipFill>
        <p:spPr>
          <a:xfrm>
            <a:off x="3505200" y="4354730"/>
            <a:ext cx="4474110" cy="222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515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CE33B-57FC-A4AA-514A-9695B9ACF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A83B8-C286-49C9-299F-8DAAA25AA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LLMs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CC25C47-CE77-66D5-6836-4FAD48CB6FF2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Calibri"/>
                <a:cs typeface="Calibri"/>
              </a:rPr>
              <a:t>LLM's – Large Language Model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Calibri"/>
                <a:cs typeface="Calibri"/>
              </a:rPr>
              <a:t>A type of Deep Learning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Calibri"/>
                <a:cs typeface="Calibri"/>
              </a:rPr>
              <a:t>Pretrained on vast data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Calibri"/>
                <a:cs typeface="Calibri"/>
              </a:rPr>
              <a:t>ChatGPT, Bard, Bing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ea typeface="Calibri"/>
              <a:cs typeface="Calibri"/>
            </a:endParaRPr>
          </a:p>
        </p:txBody>
      </p:sp>
      <p:pic>
        <p:nvPicPr>
          <p:cNvPr id="12" name="Picture 11" descr="A diagram of a learning model&#10;&#10;Description automatically generated">
            <a:extLst>
              <a:ext uri="{FF2B5EF4-FFF2-40B4-BE49-F238E27FC236}">
                <a16:creationId xmlns:a16="http://schemas.microsoft.com/office/drawing/2014/main" id="{40B73096-9C72-E106-ED35-23F13A675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818" y="4769943"/>
            <a:ext cx="3695380" cy="189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276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7CEB-419B-9AD7-C360-020D623F2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Modern Generative AI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48FB9-5EBC-BEFC-5AA4-C289992AF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Calibri"/>
                <a:cs typeface="Calibri"/>
              </a:rPr>
              <a:t>LLM Engines like ChatGPT become powerful by combining modern techniques</a:t>
            </a:r>
          </a:p>
          <a:p>
            <a:r>
              <a:rPr lang="en-US" dirty="0">
                <a:ea typeface="Calibri"/>
                <a:cs typeface="Calibri"/>
              </a:rPr>
              <a:t>Pre Training creates statistical model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Calibri"/>
                <a:cs typeface="Calibri"/>
              </a:rPr>
              <a:t>Trillions of data input ( WWW/books)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Calibri"/>
                <a:cs typeface="Calibri"/>
              </a:rPr>
              <a:t>Billions of parameters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Calibri"/>
                <a:cs typeface="Calibri"/>
              </a:rPr>
              <a:t>Unsupervised learning</a:t>
            </a:r>
          </a:p>
          <a:p>
            <a:endParaRPr lang="en-US">
              <a:ea typeface="Calibri"/>
              <a:cs typeface="Calibri"/>
            </a:endParaRPr>
          </a:p>
        </p:txBody>
      </p:sp>
      <p:pic>
        <p:nvPicPr>
          <p:cNvPr id="4" name="Picture 3" descr="A diagram of a process&#10;&#10;Description automatically generated">
            <a:extLst>
              <a:ext uri="{FF2B5EF4-FFF2-40B4-BE49-F238E27FC236}">
                <a16:creationId xmlns:a16="http://schemas.microsoft.com/office/drawing/2014/main" id="{5B7B10B4-AEAE-9DFB-35C5-9F8A88626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498" y="3760470"/>
            <a:ext cx="264604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1768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BE14A-1667-BFDE-BB1D-EA6EE3D9F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Hallucinations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B0A60-5A17-E76C-FC3F-7AB4971C6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067963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n-US">
                <a:ea typeface="Calibri"/>
                <a:cs typeface="Calibri"/>
              </a:rPr>
              <a:t>Bad data created by Gen AI Models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False or misleading information presented as a fact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Non sensical , Bad Grammar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Mangled pictures ( 6 fingered hands )</a:t>
            </a:r>
          </a:p>
          <a:p>
            <a:r>
              <a:rPr lang="en-US">
                <a:ea typeface="Calibri"/>
                <a:cs typeface="Calibri"/>
              </a:rPr>
              <a:t>Possible Causes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Not trained on enough data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Noisy or dirty data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Model not given enough context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Model not given enough constraints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Badly worded prompts</a:t>
            </a:r>
          </a:p>
        </p:txBody>
      </p:sp>
      <p:pic>
        <p:nvPicPr>
          <p:cNvPr id="4" name="Picture 3" descr="‪What Are Hallucinations?‬‏">
            <a:extLst>
              <a:ext uri="{FF2B5EF4-FFF2-40B4-BE49-F238E27FC236}">
                <a16:creationId xmlns:a16="http://schemas.microsoft.com/office/drawing/2014/main" id="{742D6E12-F3FC-E8C2-FAC1-230DE6B19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240" y="2335260"/>
            <a:ext cx="2705100" cy="1524000"/>
          </a:xfrm>
          <a:prstGeom prst="rect">
            <a:avLst/>
          </a:prstGeom>
        </p:spPr>
      </p:pic>
      <p:pic>
        <p:nvPicPr>
          <p:cNvPr id="5" name="Picture 4" descr="A screenshot of a math test&#10;&#10;Description automatically generated">
            <a:extLst>
              <a:ext uri="{FF2B5EF4-FFF2-40B4-BE49-F238E27FC236}">
                <a16:creationId xmlns:a16="http://schemas.microsoft.com/office/drawing/2014/main" id="{CF9B60EA-0C22-FF92-5446-3A8A13EE2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575" y="3990563"/>
            <a:ext cx="3713850" cy="2548875"/>
          </a:xfrm>
          <a:prstGeom prst="rect">
            <a:avLst/>
          </a:prstGeom>
          <a:ln>
            <a:solidFill>
              <a:srgbClr val="4472C4"/>
            </a:solidFill>
          </a:ln>
        </p:spPr>
      </p:pic>
      <p:pic>
        <p:nvPicPr>
          <p:cNvPr id="6" name="Picture 5" descr="A screenshot of a chat&#10;&#10;Description automatically generated">
            <a:extLst>
              <a:ext uri="{FF2B5EF4-FFF2-40B4-BE49-F238E27FC236}">
                <a16:creationId xmlns:a16="http://schemas.microsoft.com/office/drawing/2014/main" id="{CCCD26CA-1B4A-48F5-CF8F-EA7D69732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113" y="4536712"/>
            <a:ext cx="2657775" cy="2158575"/>
          </a:xfrm>
          <a:prstGeom prst="rect">
            <a:avLst/>
          </a:prstGeom>
          <a:ln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3866941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D0187-5E78-6685-F5C8-12DEFA79A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77158-C7A3-2B2C-F878-856D05DF4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March 2025 – New Releases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0CFB-BE6B-DDC9-0A1C-82BCB4705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41767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IL" altLang="en-IL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Google's Gemini 2.5 Pro</a:t>
            </a:r>
            <a:endParaRPr kumimoji="0" lang="en-IL" altLang="en-I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IL" altLang="en-I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Quietly outperforms OpenAI models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IL" altLang="en-I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Free alternative to OpenAI Pro ($200/</a:t>
            </a:r>
            <a:r>
              <a:rPr kumimoji="0" lang="en-IL" altLang="en-IL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</a:t>
            </a:r>
            <a:r>
              <a:rPr kumimoji="0" lang="en-IL" altLang="en-I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IL" altLang="en-I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Strong in programming &amp; reasoning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IL" altLang="en-IL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OpenAI’s GPT-40 Image Generator</a:t>
            </a:r>
            <a:endParaRPr kumimoji="0" lang="en-IL" altLang="en-I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IL" altLang="en-I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Transforms images into specific art styles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IL" altLang="en-I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Near-perfect text rendering for infographics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IL" altLang="en-I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Maintains character continuity in AI-generated avatars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IL" altLang="en-I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Uses autoregressive (pixel-by-pixel) vs. diffusion models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IL" altLang="en-I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Watermarked by C2PA for tracking modifications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IL" altLang="en-IL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 &amp; Content Moderation</a:t>
            </a:r>
            <a:endParaRPr kumimoji="0" lang="en-IL" altLang="en-I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IL" altLang="en-I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YouTube/Steam requiring AI disclosure</a:t>
            </a: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IL" altLang="en-I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Debate over whether AI content should be </a:t>
            </a:r>
            <a:r>
              <a:rPr kumimoji="0" lang="en-IL" altLang="en-IL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labeled</a:t>
            </a:r>
            <a:endParaRPr kumimoji="0" lang="en-IL" altLang="en-IL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00050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IL" altLang="en-I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C2PA seen as “deep-state bloatware” vs. protection from misinformation</a:t>
            </a:r>
          </a:p>
        </p:txBody>
      </p:sp>
    </p:spTree>
    <p:extLst>
      <p:ext uri="{BB962C8B-B14F-4D97-AF65-F5344CB8AC3E}">
        <p14:creationId xmlns:p14="http://schemas.microsoft.com/office/powerpoint/2010/main" val="42790922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3771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C6E7B-A604-1357-A473-302D30C5A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996" y="4267832"/>
            <a:ext cx="3604497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5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How LLMs like ChatGPT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0C42A-369D-59BE-713C-F05156846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3224" y="3428999"/>
            <a:ext cx="3604268" cy="8388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7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 rising force that took us by storm</a:t>
            </a:r>
          </a:p>
        </p:txBody>
      </p:sp>
      <p:pic>
        <p:nvPicPr>
          <p:cNvPr id="7" name="Graphic 6" descr="Lightning">
            <a:extLst>
              <a:ext uri="{FF2B5EF4-FFF2-40B4-BE49-F238E27FC236}">
                <a16:creationId xmlns:a16="http://schemas.microsoft.com/office/drawing/2014/main" id="{4A16D2FF-CBA2-31EA-DAE2-3D6C649D0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5352" y="2333040"/>
            <a:ext cx="3106320" cy="310632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89" y="-5977"/>
            <a:ext cx="467900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672895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32038-9611-2924-5DE9-DF4B3793E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  <a:ea typeface="Calibri"/>
                <a:cs typeface="Calibri"/>
              </a:rPr>
              <a:t>ChatGPT</a:t>
            </a:r>
            <a:endParaRPr lang="en-US" sz="35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C54294C-C4C5-3E08-F1E2-21800FBA7F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0687417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31720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A5495-82CD-44F8-3C74-07E14BEAA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AAD92-C016-D0F6-784D-3E5749197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10702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>
                <a:ea typeface="Calibri"/>
                <a:cs typeface="Calibri"/>
              </a:rPr>
              <a:t>ChatGPT stores text as tokens</a:t>
            </a:r>
          </a:p>
          <a:p>
            <a:r>
              <a:rPr lang="en-US" dirty="0">
                <a:ea typeface="Calibri"/>
                <a:cs typeface="Calibri"/>
              </a:rPr>
              <a:t>Numerical representations of text data</a:t>
            </a:r>
          </a:p>
          <a:p>
            <a:r>
              <a:rPr lang="en-US" dirty="0">
                <a:ea typeface="Calibri"/>
                <a:cs typeface="Calibri"/>
              </a:rPr>
              <a:t>Cheaper and Easier to process</a:t>
            </a:r>
          </a:p>
          <a:p>
            <a:r>
              <a:rPr lang="en-US" dirty="0">
                <a:ea typeface="Calibri"/>
                <a:cs typeface="Calibri"/>
              </a:rPr>
              <a:t>Tokens are between 1 character and a full word</a:t>
            </a:r>
          </a:p>
          <a:p>
            <a:r>
              <a:rPr lang="en-US" dirty="0">
                <a:ea typeface="Calibri"/>
                <a:cs typeface="Calibri"/>
              </a:rPr>
              <a:t>Cost of your input and output is measured by tokens</a:t>
            </a:r>
          </a:p>
          <a:p>
            <a:r>
              <a:rPr lang="en-US" dirty="0">
                <a:ea typeface="Calibri"/>
                <a:cs typeface="Calibri"/>
              </a:rPr>
              <a:t>You can use a python lib function to calculate tokens</a:t>
            </a:r>
          </a:p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DBB312F-F896-D81C-C2F4-2A3AA4F06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618" y="4718926"/>
            <a:ext cx="3711352" cy="1669642"/>
          </a:xfrm>
          <a:prstGeom prst="rect">
            <a:avLst/>
          </a:prstGeom>
        </p:spPr>
      </p:pic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B3B767FB-153D-44F2-AEE5-C214C34BD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111" y="4718965"/>
            <a:ext cx="3348967" cy="166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4902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ED04B-0E39-0ADE-1BA9-8DABD3E3F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ChatGPT Training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48E28-90DB-E584-8DD0-B7D3BDF9D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903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Trained on enormous chunk of internet</a:t>
            </a:r>
          </a:p>
          <a:p>
            <a:r>
              <a:rPr lang="en-US">
                <a:ea typeface="Calibri"/>
                <a:cs typeface="Calibri"/>
              </a:rPr>
              <a:t>Also added were digital books and other info</a:t>
            </a:r>
          </a:p>
          <a:p>
            <a:r>
              <a:rPr lang="en-US">
                <a:ea typeface="Calibri"/>
                <a:cs typeface="Calibri"/>
              </a:rPr>
              <a:t>500 Billion token source data set</a:t>
            </a:r>
          </a:p>
          <a:p>
            <a:r>
              <a:rPr lang="en-US">
                <a:ea typeface="Calibri"/>
                <a:cs typeface="Calibri"/>
              </a:rPr>
              <a:t>Trained to predict the next token given an input sequence</a:t>
            </a:r>
          </a:p>
        </p:txBody>
      </p:sp>
      <p:pic>
        <p:nvPicPr>
          <p:cNvPr id="4" name="Picture 3" descr="A diagram of a network&#10;&#10;Description automatically generated">
            <a:extLst>
              <a:ext uri="{FF2B5EF4-FFF2-40B4-BE49-F238E27FC236}">
                <a16:creationId xmlns:a16="http://schemas.microsoft.com/office/drawing/2014/main" id="{D3D3CE9C-9765-FF52-53AB-3C406174B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908" y="4830380"/>
            <a:ext cx="3674200" cy="166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7200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93A79-DE59-F81B-A68D-61B876D54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Model Fine Tuning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92ABB-2DE4-72A0-58B0-4B99D4B67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179026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dirty="0">
                <a:ea typeface="Calibri"/>
                <a:cs typeface="Calibri"/>
              </a:rPr>
              <a:t>Models like ChatGPT are general models</a:t>
            </a:r>
            <a:endParaRPr lang="en-US" dirty="0"/>
          </a:p>
          <a:p>
            <a:r>
              <a:rPr lang="en-US" dirty="0">
                <a:ea typeface="Calibri"/>
                <a:cs typeface="Calibri"/>
              </a:rPr>
              <a:t>ChatGPT 3.5 offers fine tuning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Calibri"/>
                <a:cs typeface="Calibri"/>
              </a:rPr>
              <a:t>Recognizing specific data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Calibri"/>
                <a:cs typeface="Calibri"/>
              </a:rPr>
              <a:t>Answering in a specific style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Calibri"/>
                <a:cs typeface="Calibri"/>
              </a:rPr>
              <a:t>Outputting specialized formatted text</a:t>
            </a:r>
          </a:p>
          <a:p>
            <a:r>
              <a:rPr lang="en-US" dirty="0">
                <a:ea typeface="Calibri"/>
                <a:cs typeface="Calibri"/>
              </a:rPr>
              <a:t>Fine tuning is done using a small example set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Chat GPT itself was manually fine tuned after automatic training 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To output a more conversational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3C4F13-789E-A617-6502-B5786327B774}"/>
              </a:ext>
            </a:extLst>
          </p:cNvPr>
          <p:cNvSpPr txBox="1"/>
          <p:nvPr/>
        </p:nvSpPr>
        <p:spPr>
          <a:xfrm>
            <a:off x="139770" y="4408043"/>
            <a:ext cx="6632244" cy="1600438"/>
          </a:xfrm>
          <a:prstGeom prst="rect">
            <a:avLst/>
          </a:prstGeom>
          <a:solidFill>
            <a:srgbClr val="ED7D31"/>
          </a:solidFill>
          <a:ln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ea typeface="+mn-lt"/>
                <a:cs typeface="+mn-lt"/>
              </a:rPr>
              <a:t>{"messages": </a:t>
            </a:r>
          </a:p>
          <a:p>
            <a:r>
              <a:rPr lang="en-US" sz="1200" dirty="0">
                <a:ea typeface="+mn-lt"/>
                <a:cs typeface="+mn-lt"/>
              </a:rPr>
              <a:t> [{"role": "system", "content": "Marv is a factual chatbot that is also sarcastic."}, </a:t>
            </a:r>
          </a:p>
          <a:p>
            <a:r>
              <a:rPr lang="en-US" sz="1200" dirty="0">
                <a:ea typeface="+mn-lt"/>
                <a:cs typeface="+mn-lt"/>
              </a:rPr>
              <a:t>  {"role": "user", "content": "What's the capital of France?"}, </a:t>
            </a:r>
          </a:p>
          <a:p>
            <a:r>
              <a:rPr lang="en-US" sz="1200" dirty="0">
                <a:ea typeface="+mn-lt"/>
                <a:cs typeface="+mn-lt"/>
              </a:rPr>
              <a:t>  {"role": "assistant", "content": "Paris, as if everyone doesn't know that already."}]}</a:t>
            </a:r>
            <a:endParaRPr lang="en-US" sz="1200" dirty="0">
              <a:ea typeface="Calibri"/>
              <a:cs typeface="Calibri"/>
            </a:endParaRPr>
          </a:p>
          <a:p>
            <a:r>
              <a:rPr lang="en-US" sz="1200" dirty="0">
                <a:ea typeface="+mn-lt"/>
                <a:cs typeface="+mn-lt"/>
              </a:rPr>
              <a:t> {"messages": [{"role": "system", "content": "Marv is a factual chatbot that is also sarcastic."}, </a:t>
            </a:r>
          </a:p>
          <a:p>
            <a:r>
              <a:rPr lang="en-US" sz="1200" dirty="0">
                <a:ea typeface="+mn-lt"/>
                <a:cs typeface="+mn-lt"/>
              </a:rPr>
              <a:t> {"role": "user", "content": "Who wrote 'Romeo and Juliet'?"},</a:t>
            </a:r>
          </a:p>
          <a:p>
            <a:r>
              <a:rPr lang="en-US" sz="1200" dirty="0">
                <a:ea typeface="+mn-lt"/>
                <a:cs typeface="+mn-lt"/>
              </a:rPr>
              <a:t>  {"role": "assistant", "content": "Oh, just some guy named William Shakespeare. Ever heard of him?"}]}</a:t>
            </a:r>
            <a:endParaRPr lang="en-US" sz="1200" dirty="0">
              <a:ea typeface="Calibri"/>
              <a:cs typeface="Calibri"/>
            </a:endParaRPr>
          </a:p>
          <a:p>
            <a:endParaRPr lang="en-US" sz="1400" dirty="0">
              <a:ea typeface="Calibri"/>
              <a:cs typeface="Calibri"/>
            </a:endParaRPr>
          </a:p>
        </p:txBody>
      </p:sp>
      <p:pic>
        <p:nvPicPr>
          <p:cNvPr id="5" name="Picture 4" descr="A diagram of a model&#10;&#10;Description automatically generated">
            <a:extLst>
              <a:ext uri="{FF2B5EF4-FFF2-40B4-BE49-F238E27FC236}">
                <a16:creationId xmlns:a16="http://schemas.microsoft.com/office/drawing/2014/main" id="{22423A47-978B-B3FB-02EB-C222E5701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4700" y="3970700"/>
            <a:ext cx="2112732" cy="217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9012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93A79-DE59-F81B-A68D-61B876D54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Fine Tuning ChatGPT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92ABB-2DE4-72A0-58B0-4B99D4B67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179026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r>
              <a:rPr lang="en-US" dirty="0">
                <a:ea typeface="Calibri"/>
                <a:cs typeface="Calibri"/>
              </a:rPr>
              <a:t>Fine Tuning Customizes LLM For </a:t>
            </a:r>
          </a:p>
          <a:p>
            <a:pPr lvl="1"/>
            <a:r>
              <a:rPr lang="en-US" dirty="0">
                <a:ea typeface="Calibri"/>
                <a:cs typeface="Calibri"/>
              </a:rPr>
              <a:t>    Higher quality results than prompting</a:t>
            </a:r>
          </a:p>
          <a:p>
            <a:pPr lvl="1"/>
            <a:r>
              <a:rPr lang="en-US" dirty="0">
                <a:ea typeface="Calibri"/>
                <a:cs typeface="Calibri"/>
              </a:rPr>
              <a:t>    Train more examples than can fit in a prompt</a:t>
            </a:r>
          </a:p>
          <a:p>
            <a:pPr lvl="1"/>
            <a:r>
              <a:rPr lang="en-US" dirty="0">
                <a:ea typeface="Calibri"/>
                <a:cs typeface="Calibri"/>
              </a:rPr>
              <a:t>    Token savings due to shorter prompts</a:t>
            </a:r>
          </a:p>
          <a:p>
            <a:pPr lvl="1"/>
            <a:r>
              <a:rPr lang="en-US" dirty="0">
                <a:ea typeface="Calibri"/>
                <a:cs typeface="Calibri"/>
              </a:rPr>
              <a:t>    Lower latency</a:t>
            </a:r>
          </a:p>
          <a:p>
            <a:r>
              <a:rPr lang="en-US" dirty="0">
                <a:ea typeface="Calibri"/>
                <a:cs typeface="Calibri"/>
              </a:rPr>
              <a:t>When to use?</a:t>
            </a:r>
          </a:p>
          <a:p>
            <a:pPr lvl="1"/>
            <a:r>
              <a:rPr lang="en-US" dirty="0">
                <a:ea typeface="Calibri"/>
                <a:cs typeface="Calibri"/>
              </a:rPr>
              <a:t>When it takes many attempts each time to explain what we want to LLM </a:t>
            </a:r>
          </a:p>
          <a:p>
            <a:pPr lvl="1"/>
            <a:r>
              <a:rPr lang="en-US" dirty="0">
                <a:ea typeface="Calibri"/>
                <a:cs typeface="Calibri"/>
              </a:rPr>
              <a:t>Setting the style, tone, format, or other qualitative aspects</a:t>
            </a:r>
          </a:p>
          <a:p>
            <a:pPr lvl="1"/>
            <a:r>
              <a:rPr lang="en-US" dirty="0">
                <a:ea typeface="Calibri"/>
                <a:cs typeface="Calibri"/>
              </a:rPr>
              <a:t>Improving reliability at producing a desired output</a:t>
            </a:r>
          </a:p>
          <a:p>
            <a:pPr lvl="1"/>
            <a:r>
              <a:rPr lang="en-US" dirty="0">
                <a:ea typeface="Calibri"/>
                <a:cs typeface="Calibri"/>
              </a:rPr>
              <a:t>Correcting failures to follow complex prompts</a:t>
            </a:r>
          </a:p>
          <a:p>
            <a:pPr lvl="1"/>
            <a:r>
              <a:rPr lang="en-US" dirty="0">
                <a:ea typeface="Calibri"/>
                <a:cs typeface="Calibri"/>
              </a:rPr>
              <a:t>Handling many edge cases in specific ways</a:t>
            </a:r>
          </a:p>
          <a:p>
            <a:pPr lvl="1"/>
            <a:r>
              <a:rPr lang="en-US" dirty="0">
                <a:ea typeface="Calibri"/>
                <a:cs typeface="Calibri"/>
              </a:rPr>
              <a:t>Performing a new skill or task that’s hard to articulate in a prompt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3C4F13-789E-A617-6502-B5786327B774}"/>
              </a:ext>
            </a:extLst>
          </p:cNvPr>
          <p:cNvSpPr txBox="1"/>
          <p:nvPr/>
        </p:nvSpPr>
        <p:spPr>
          <a:xfrm>
            <a:off x="288360" y="5059553"/>
            <a:ext cx="6632244" cy="1600438"/>
          </a:xfrm>
          <a:prstGeom prst="rect">
            <a:avLst/>
          </a:prstGeom>
          <a:solidFill>
            <a:srgbClr val="ED7D31"/>
          </a:solidFill>
          <a:ln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ea typeface="+mn-lt"/>
                <a:cs typeface="+mn-lt"/>
              </a:rPr>
              <a:t>{"messages": </a:t>
            </a:r>
          </a:p>
          <a:p>
            <a:r>
              <a:rPr lang="en-US" sz="1200" dirty="0">
                <a:ea typeface="+mn-lt"/>
                <a:cs typeface="+mn-lt"/>
              </a:rPr>
              <a:t> [{"role": "system", "content": "Marv is a factual chatbot that is also sarcastic."}, </a:t>
            </a:r>
          </a:p>
          <a:p>
            <a:r>
              <a:rPr lang="en-US" sz="1200" dirty="0">
                <a:ea typeface="+mn-lt"/>
                <a:cs typeface="+mn-lt"/>
              </a:rPr>
              <a:t>  {"role": "user", "content": "What's the capital of France?"}, </a:t>
            </a:r>
          </a:p>
          <a:p>
            <a:r>
              <a:rPr lang="en-US" sz="1200" dirty="0">
                <a:ea typeface="+mn-lt"/>
                <a:cs typeface="+mn-lt"/>
              </a:rPr>
              <a:t>  {"role": "assistant", "content": "Paris, as if everyone doesn't know that already."}]}</a:t>
            </a:r>
            <a:endParaRPr lang="en-US" sz="1200" dirty="0">
              <a:ea typeface="Calibri"/>
              <a:cs typeface="Calibri"/>
            </a:endParaRPr>
          </a:p>
          <a:p>
            <a:r>
              <a:rPr lang="en-US" sz="1200" dirty="0">
                <a:ea typeface="+mn-lt"/>
                <a:cs typeface="+mn-lt"/>
              </a:rPr>
              <a:t> {"messages": [{"role": "system", "content": "Marv is a factual chatbot that is also sarcastic."}, </a:t>
            </a:r>
          </a:p>
          <a:p>
            <a:r>
              <a:rPr lang="en-US" sz="1200" dirty="0">
                <a:ea typeface="+mn-lt"/>
                <a:cs typeface="+mn-lt"/>
              </a:rPr>
              <a:t> {"role": "user", "content": "Who wrote 'Romeo and Juliet'?"},</a:t>
            </a:r>
          </a:p>
          <a:p>
            <a:r>
              <a:rPr lang="en-US" sz="1200" dirty="0">
                <a:ea typeface="+mn-lt"/>
                <a:cs typeface="+mn-lt"/>
              </a:rPr>
              <a:t>  {"role": "assistant", "content": "Oh, just some guy named William Shakespeare. Ever heard of him?"}]}</a:t>
            </a:r>
            <a:endParaRPr lang="en-US" sz="1200" dirty="0">
              <a:ea typeface="Calibri"/>
              <a:cs typeface="Calibri"/>
            </a:endParaRPr>
          </a:p>
          <a:p>
            <a:endParaRPr lang="en-US" sz="14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4694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040D1-7C41-0649-E0B0-C02C8252E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ChatGPT Context / Memory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B5637-39C5-B306-DAB7-B862E3148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752180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>
                <a:ea typeface="Calibri"/>
                <a:cs typeface="Calibri"/>
              </a:rPr>
              <a:t>ChatGPT can remember conversations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Parts of earlier conversation are passed in with new request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Limited by size. Some parts are pruned.</a:t>
            </a:r>
          </a:p>
          <a:p>
            <a:r>
              <a:rPr lang="en-US">
                <a:ea typeface="Calibri"/>
                <a:cs typeface="Calibri"/>
              </a:rPr>
              <a:t>ChatGPT has a context word limit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GPT 3 – Around 3K Words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GPT 4 – Around 25K Words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Attention matrix connects every word to all others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Affects both conversation memory, and one 'too big' request</a:t>
            </a:r>
          </a:p>
          <a:p>
            <a:pPr marL="457200" lvl="1" indent="0">
              <a:buNone/>
            </a:pPr>
            <a:endParaRPr lang="en-US">
              <a:ea typeface="Calibri"/>
              <a:cs typeface="Calibri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DADB075-C120-820D-1908-B316C7957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597" y="4255698"/>
            <a:ext cx="2604515" cy="171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7714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D3FCF-56CB-5376-E058-E9E1E760A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Custom / System Prompts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EB898-A775-6670-E219-4842439D7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211508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n-US" dirty="0">
                <a:ea typeface="Calibri"/>
                <a:cs typeface="Calibri"/>
              </a:rPr>
              <a:t>Instructions Invisible to the user</a:t>
            </a:r>
          </a:p>
          <a:p>
            <a:r>
              <a:rPr lang="en-US" dirty="0">
                <a:ea typeface="Calibri"/>
                <a:cs typeface="Calibri"/>
              </a:rPr>
              <a:t>Affect how the Chatbot should answer questions later 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Calibri"/>
                <a:cs typeface="Calibri"/>
              </a:rPr>
              <a:t> ( tone, style, content )</a:t>
            </a:r>
            <a:endParaRPr lang="en-US" dirty="0"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Can be provided using 'System' role in ChatGPT API</a:t>
            </a:r>
          </a:p>
          <a:p>
            <a:r>
              <a:rPr lang="en-US" dirty="0">
                <a:ea typeface="Calibri"/>
                <a:cs typeface="Calibri"/>
              </a:rPr>
              <a:t>or using 'Assistant' role in the chat completions API</a:t>
            </a:r>
          </a:p>
          <a:p>
            <a:r>
              <a:rPr lang="en-US" dirty="0">
                <a:ea typeface="Calibri"/>
                <a:cs typeface="Calibri"/>
              </a:rPr>
              <a:t>May be inserted invisibly by ChatGPT?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Calibri"/>
                <a:cs typeface="Calibri"/>
              </a:rPr>
              <a:t>I couldn't corroborate this</a:t>
            </a: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4D62BE-BECA-0E69-FB69-8660BCB1AD54}"/>
              </a:ext>
            </a:extLst>
          </p:cNvPr>
          <p:cNvSpPr txBox="1"/>
          <p:nvPr/>
        </p:nvSpPr>
        <p:spPr>
          <a:xfrm>
            <a:off x="1312790" y="5628682"/>
            <a:ext cx="7315199" cy="954107"/>
          </a:xfrm>
          <a:prstGeom prst="rect">
            <a:avLst/>
          </a:prstGeom>
          <a:solidFill>
            <a:srgbClr val="ED7D31"/>
          </a:solidFill>
          <a:ln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"messages": [</a:t>
            </a:r>
            <a:br>
              <a:rPr lang="en-US" sz="1400"/>
            </a:br>
            <a:r>
              <a:rPr lang="en-US" sz="1400"/>
              <a:t>{"role": "system", "content": "You are an assistant that speaks in a casual and friendly manner."},</a:t>
            </a:r>
            <a:br>
              <a:rPr lang="en-US" sz="1400"/>
            </a:br>
            <a:r>
              <a:rPr lang="en-US" sz="1400"/>
              <a:t>{"role": "user", "content": "Tell me a joke!"},</a:t>
            </a:r>
            <a:br>
              <a:rPr lang="en-US" sz="1400"/>
            </a:br>
            <a:r>
              <a:rPr lang="en-US" sz="1400"/>
              <a:t>]</a:t>
            </a:r>
            <a:endParaRPr lang="en-US" sz="1400">
              <a:ea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C0C0B-3DD1-0A31-18A1-C6B648A82605}"/>
              </a:ext>
            </a:extLst>
          </p:cNvPr>
          <p:cNvSpPr txBox="1"/>
          <p:nvPr/>
        </p:nvSpPr>
        <p:spPr>
          <a:xfrm>
            <a:off x="373729" y="4025636"/>
            <a:ext cx="6632244" cy="1600438"/>
          </a:xfrm>
          <a:prstGeom prst="rect">
            <a:avLst/>
          </a:prstGeom>
          <a:solidFill>
            <a:srgbClr val="ED7D31"/>
          </a:solidFill>
          <a:ln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ea typeface="+mn-lt"/>
                <a:cs typeface="+mn-lt"/>
              </a:rPr>
              <a:t>{"messages": </a:t>
            </a:r>
          </a:p>
          <a:p>
            <a:r>
              <a:rPr lang="en-US" sz="1200" dirty="0">
                <a:ea typeface="+mn-lt"/>
                <a:cs typeface="+mn-lt"/>
              </a:rPr>
              <a:t> [{"role": "system", "content": "Marv is a factual chatbot that is also sarcastic."}, </a:t>
            </a:r>
          </a:p>
          <a:p>
            <a:r>
              <a:rPr lang="en-US" sz="1200" dirty="0">
                <a:ea typeface="+mn-lt"/>
                <a:cs typeface="+mn-lt"/>
              </a:rPr>
              <a:t>  {"role": "user", "content": "What's the capital of France?"}, </a:t>
            </a:r>
          </a:p>
          <a:p>
            <a:r>
              <a:rPr lang="en-US" sz="1200" dirty="0">
                <a:ea typeface="+mn-lt"/>
                <a:cs typeface="+mn-lt"/>
              </a:rPr>
              <a:t>  {"role": "assistant", "content": "Paris, as if everyone doesn't know that already."}]}</a:t>
            </a:r>
            <a:endParaRPr lang="en-US" sz="1200" dirty="0">
              <a:ea typeface="Calibri"/>
              <a:cs typeface="Calibri"/>
            </a:endParaRPr>
          </a:p>
          <a:p>
            <a:r>
              <a:rPr lang="en-US" sz="1200" dirty="0">
                <a:ea typeface="+mn-lt"/>
                <a:cs typeface="+mn-lt"/>
              </a:rPr>
              <a:t> {"messages": [{"role": "system", "content": "Marv is a factual chatbot that is also sarcastic."}, </a:t>
            </a:r>
          </a:p>
          <a:p>
            <a:r>
              <a:rPr lang="en-US" sz="1200" dirty="0">
                <a:ea typeface="+mn-lt"/>
                <a:cs typeface="+mn-lt"/>
              </a:rPr>
              <a:t> {"role": "user", "content": "Who wrote 'Romeo and Juliet'?"},</a:t>
            </a:r>
          </a:p>
          <a:p>
            <a:r>
              <a:rPr lang="en-US" sz="1200" dirty="0">
                <a:ea typeface="+mn-lt"/>
                <a:cs typeface="+mn-lt"/>
              </a:rPr>
              <a:t>  {"role": "assistant", "content": "Oh, just some guy named William Shakespeare. Ever heard of him?"}]}</a:t>
            </a:r>
            <a:endParaRPr lang="en-US" sz="1200" dirty="0">
              <a:ea typeface="Calibri"/>
              <a:cs typeface="Calibri"/>
            </a:endParaRPr>
          </a:p>
          <a:p>
            <a:endParaRPr lang="en-US" sz="1400" dirty="0">
              <a:ea typeface="Calibri"/>
              <a:cs typeface="Calibri"/>
            </a:endParaRP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CDC31EB-F815-4A15-0E7C-99D2298BE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414" y="4420034"/>
            <a:ext cx="3390940" cy="143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9405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3771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666E74-0060-B17E-F15C-D56C4F667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996" y="4267832"/>
            <a:ext cx="3604497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500" dirty="0">
                <a:solidFill>
                  <a:schemeClr val="tx2"/>
                </a:solidFill>
              </a:rPr>
              <a:t>Popular Tools and</a:t>
            </a:r>
            <a:br>
              <a:rPr lang="en-US" sz="3500" dirty="0">
                <a:solidFill>
                  <a:schemeClr val="tx2"/>
                </a:solidFill>
              </a:rPr>
            </a:br>
            <a:r>
              <a:rPr lang="en-US" sz="3500" dirty="0">
                <a:solidFill>
                  <a:schemeClr val="tx2"/>
                </a:solidFill>
              </a:rPr>
              <a:t>AI</a:t>
            </a:r>
            <a:r>
              <a:rPr lang="en-US" sz="35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Demos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DFAC4-48D0-6C98-E4F4-C97A350AA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3224" y="3428999"/>
            <a:ext cx="3604268" cy="8388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7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Let's see some cool AI in action</a:t>
            </a:r>
          </a:p>
        </p:txBody>
      </p:sp>
      <p:pic>
        <p:nvPicPr>
          <p:cNvPr id="7" name="Graphic 6" descr="Video camera">
            <a:extLst>
              <a:ext uri="{FF2B5EF4-FFF2-40B4-BE49-F238E27FC236}">
                <a16:creationId xmlns:a16="http://schemas.microsoft.com/office/drawing/2014/main" id="{14C39D95-B855-A0CF-4FB4-20B31DBC8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5352" y="2333040"/>
            <a:ext cx="3106320" cy="310632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89" y="-5977"/>
            <a:ext cx="467900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934727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E00CF-ABE8-CDD6-3D6B-2ABA2FBC4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Assistants 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F1C6D-CB0A-7459-647D-F2B468792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Engines (Demos)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 Copilot:</a:t>
            </a:r>
          </a:p>
          <a:p>
            <a:pPr lvl="1"/>
            <a:r>
              <a:rPr lang="en-US" dirty="0"/>
              <a:t>ChatGPT </a:t>
            </a:r>
          </a:p>
          <a:p>
            <a:pPr lvl="1"/>
            <a:r>
              <a:rPr lang="en-US" dirty="0"/>
              <a:t>Gemini</a:t>
            </a:r>
          </a:p>
          <a:p>
            <a:pPr lvl="1"/>
            <a:r>
              <a:rPr lang="en-US" dirty="0"/>
              <a:t>Grok </a:t>
            </a:r>
          </a:p>
          <a:p>
            <a:pPr lvl="1"/>
            <a:r>
              <a:rPr lang="en-US" dirty="0" err="1"/>
              <a:t>Groq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Deep Seek</a:t>
            </a:r>
          </a:p>
          <a:p>
            <a:pPr lvl="1"/>
            <a:r>
              <a:rPr lang="en-US" dirty="0"/>
              <a:t>Claude</a:t>
            </a:r>
          </a:p>
          <a:p>
            <a:r>
              <a:rPr lang="en-US" dirty="0"/>
              <a:t>IDEs:</a:t>
            </a:r>
          </a:p>
          <a:p>
            <a:pPr lvl="1"/>
            <a:r>
              <a:rPr lang="en-US" dirty="0"/>
              <a:t>Visual Studio Code</a:t>
            </a:r>
          </a:p>
          <a:p>
            <a:pPr lvl="1"/>
            <a:r>
              <a:rPr lang="en-US" dirty="0"/>
              <a:t>Cursor</a:t>
            </a:r>
          </a:p>
          <a:p>
            <a:pPr lvl="1"/>
            <a:r>
              <a:rPr lang="en-US" dirty="0"/>
              <a:t>Windsurf</a:t>
            </a:r>
          </a:p>
          <a:p>
            <a:pPr lvl="1"/>
            <a:r>
              <a:rPr lang="en-US" dirty="0"/>
              <a:t>Ryder</a:t>
            </a:r>
          </a:p>
          <a:p>
            <a:pPr lvl="1"/>
            <a:r>
              <a:rPr lang="en-US" dirty="0"/>
              <a:t>Visual Studio</a:t>
            </a:r>
          </a:p>
          <a:p>
            <a:pPr lvl="1"/>
            <a:r>
              <a:rPr lang="en-US" dirty="0"/>
              <a:t>Canvas</a:t>
            </a:r>
          </a:p>
        </p:txBody>
      </p:sp>
    </p:spTree>
    <p:extLst>
      <p:ext uri="{BB962C8B-B14F-4D97-AF65-F5344CB8AC3E}">
        <p14:creationId xmlns:p14="http://schemas.microsoft.com/office/powerpoint/2010/main" val="3308705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34755</TotalTime>
  <Words>6540</Words>
  <Application>Microsoft Office PowerPoint</Application>
  <PresentationFormat>On-screen Show (4:3)</PresentationFormat>
  <Paragraphs>947</Paragraphs>
  <Slides>117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117</vt:i4>
      </vt:variant>
    </vt:vector>
  </HeadingPairs>
  <TitlesOfParts>
    <vt:vector size="126" baseType="lpstr">
      <vt:lpstr>Arial</vt:lpstr>
      <vt:lpstr>Assistant ExtraBold</vt:lpstr>
      <vt:lpstr>Assistant SemiBold</vt:lpstr>
      <vt:lpstr>Calibri</vt:lpstr>
      <vt:lpstr>Calibri Light</vt:lpstr>
      <vt:lpstr>Consolas</vt:lpstr>
      <vt:lpstr>Courier New</vt:lpstr>
      <vt:lpstr>Office Theme</vt:lpstr>
      <vt:lpstr>1_Office Theme</vt:lpstr>
      <vt:lpstr>Mastering AI Coding Assistants With CoPilot</vt:lpstr>
      <vt:lpstr>A Few Words Before We Start</vt:lpstr>
      <vt:lpstr>A Little about the Instructor</vt:lpstr>
      <vt:lpstr>A Little about the Instructor</vt:lpstr>
      <vt:lpstr> What I Do</vt:lpstr>
      <vt:lpstr>About me</vt:lpstr>
      <vt:lpstr>AI Lates News</vt:lpstr>
      <vt:lpstr>March 2025 Vibe Coding</vt:lpstr>
      <vt:lpstr>March 2025 – New Releases</vt:lpstr>
      <vt:lpstr>March 2025 – Chinese Uprising</vt:lpstr>
      <vt:lpstr>March 2025 – MCP</vt:lpstr>
      <vt:lpstr>Relying on AI</vt:lpstr>
      <vt:lpstr>What’s This Seminar?</vt:lpstr>
      <vt:lpstr>Lecture Outline</vt:lpstr>
      <vt:lpstr>Github Copilot </vt:lpstr>
      <vt:lpstr>Git</vt:lpstr>
      <vt:lpstr>Github</vt:lpstr>
      <vt:lpstr>Github Copilot</vt:lpstr>
      <vt:lpstr>Github Copilot – Main Features</vt:lpstr>
      <vt:lpstr>CoPilot – How does it work?</vt:lpstr>
      <vt:lpstr>CoPilot – How does it work?</vt:lpstr>
      <vt:lpstr>Chat Memory</vt:lpstr>
      <vt:lpstr>Demo: Creating A Chatbot</vt:lpstr>
      <vt:lpstr>Essential Keyboard Shortcuts</vt:lpstr>
      <vt:lpstr>Set Up Copilot In Visual Studio</vt:lpstr>
      <vt:lpstr>Github Account Setup</vt:lpstr>
      <vt:lpstr>CoPilot Free</vt:lpstr>
      <vt:lpstr>Copilot Don’ts (What Not To Do)</vt:lpstr>
      <vt:lpstr>Basic Features</vt:lpstr>
      <vt:lpstr>Getting Code Suggestions</vt:lpstr>
      <vt:lpstr>Disabling Suggestions</vt:lpstr>
      <vt:lpstr>Cycling Through Suggestions</vt:lpstr>
      <vt:lpstr>Generating Code Using Comments</vt:lpstr>
      <vt:lpstr>Next Edit Suggestion (NES)</vt:lpstr>
      <vt:lpstr>Using Editor Inline Chat</vt:lpstr>
      <vt:lpstr>Refactor With Inline Chat</vt:lpstr>
      <vt:lpstr>Terminal Inline Chat</vt:lpstr>
      <vt:lpstr>Use Chat Window </vt:lpstr>
      <vt:lpstr>Multiple File and Large Changes</vt:lpstr>
      <vt:lpstr>Multiple File Edits</vt:lpstr>
      <vt:lpstr>Fixing Errors </vt:lpstr>
      <vt:lpstr>Working With Agent Mode</vt:lpstr>
      <vt:lpstr>Using Vision and Speech</vt:lpstr>
      <vt:lpstr>Important Chat Tools</vt:lpstr>
      <vt:lpstr>Delete Parts of Chat</vt:lpstr>
      <vt:lpstr>Multiple Chat Windows</vt:lpstr>
      <vt:lpstr>Chat Effectively With Chat Commands</vt:lpstr>
      <vt:lpstr>Focus Topic With @-Mentions</vt:lpstr>
      <vt:lpstr>Bring Text with #-Mentions</vt:lpstr>
      <vt:lpstr>Smart Actions and Code Quality Tools</vt:lpstr>
      <vt:lpstr>Smart Actions</vt:lpstr>
      <vt:lpstr>Smart Commits and Names</vt:lpstr>
      <vt:lpstr>Generate Documentation</vt:lpstr>
      <vt:lpstr>Tests and Code Review</vt:lpstr>
      <vt:lpstr>Debugging With CoPilot</vt:lpstr>
      <vt:lpstr>Working Effectively With CoPilot</vt:lpstr>
      <vt:lpstr>Prompt Engineering  For VS Code CoPilot</vt:lpstr>
      <vt:lpstr>Using The 3S Principle</vt:lpstr>
      <vt:lpstr>Clean Code For AI Prompting</vt:lpstr>
      <vt:lpstr>Checklist for Mastering CoPilot</vt:lpstr>
      <vt:lpstr>Gonen’s Tips and Tricks</vt:lpstr>
      <vt:lpstr>Gonen’s Tips and Tricks</vt:lpstr>
      <vt:lpstr>Advanced Features</vt:lpstr>
      <vt:lpstr>Customizing CoPilot Responses</vt:lpstr>
      <vt:lpstr>Improve Design and Customization Using Plain Text Files</vt:lpstr>
      <vt:lpstr>Instruction Files</vt:lpstr>
      <vt:lpstr>Instruction File Examples</vt:lpstr>
      <vt:lpstr>Prompt Files ( Experimental )</vt:lpstr>
      <vt:lpstr>Instructions in Custom Settings</vt:lpstr>
      <vt:lpstr>Retrieval Augmented Generation (RAG)</vt:lpstr>
      <vt:lpstr>MCP</vt:lpstr>
      <vt:lpstr>VS Code as an MCP Client</vt:lpstr>
      <vt:lpstr>.vscode/mcp.json</vt:lpstr>
      <vt:lpstr>MCP Demo – Create server</vt:lpstr>
      <vt:lpstr>Configure MCP.json</vt:lpstr>
      <vt:lpstr>HTTP MCP Server</vt:lpstr>
      <vt:lpstr>Call the MCP Function</vt:lpstr>
      <vt:lpstr>Fix Terminal Errors</vt:lpstr>
      <vt:lpstr>Terminal Output</vt:lpstr>
      <vt:lpstr>Semantic Search With CoPilot</vt:lpstr>
      <vt:lpstr>Search with Chat</vt:lpstr>
      <vt:lpstr>Working With Local Chat</vt:lpstr>
      <vt:lpstr>Workspace Indexing</vt:lpstr>
      <vt:lpstr>Modern Generative AI </vt:lpstr>
      <vt:lpstr>Generative vs Predictive AI</vt:lpstr>
      <vt:lpstr>Generative AI</vt:lpstr>
      <vt:lpstr>LLMs</vt:lpstr>
      <vt:lpstr>Modern Generative AI</vt:lpstr>
      <vt:lpstr>Hallucinations</vt:lpstr>
      <vt:lpstr>How LLMs like ChatGPT Works</vt:lpstr>
      <vt:lpstr>ChatGPT</vt:lpstr>
      <vt:lpstr>Tokens</vt:lpstr>
      <vt:lpstr>ChatGPT Training</vt:lpstr>
      <vt:lpstr>Model Fine Tuning</vt:lpstr>
      <vt:lpstr>Fine Tuning ChatGPT</vt:lpstr>
      <vt:lpstr>ChatGPT Context / Memory</vt:lpstr>
      <vt:lpstr>Custom / System Prompts</vt:lpstr>
      <vt:lpstr>Popular Tools and AI Demos</vt:lpstr>
      <vt:lpstr>Coding Assistants </vt:lpstr>
      <vt:lpstr>Github Copilot</vt:lpstr>
      <vt:lpstr>Cursor AI IDE</vt:lpstr>
      <vt:lpstr>Meta Llama</vt:lpstr>
      <vt:lpstr>Installing LLMs Locally</vt:lpstr>
      <vt:lpstr>Installing with Ollama</vt:lpstr>
      <vt:lpstr>How to install with Ollama</vt:lpstr>
      <vt:lpstr>Prompt Engineering</vt:lpstr>
      <vt:lpstr>Writing Better Prompts</vt:lpstr>
      <vt:lpstr>What Is Prompt Engineering</vt:lpstr>
      <vt:lpstr>Prompt Types</vt:lpstr>
      <vt:lpstr>Chain of Thought Prompting</vt:lpstr>
      <vt:lpstr>Chain of Thought Really Works</vt:lpstr>
      <vt:lpstr>Introduce Intermediate Steps</vt:lpstr>
      <vt:lpstr>Remove irrelevant information</vt:lpstr>
      <vt:lpstr>Changing Perspective</vt:lpstr>
      <vt:lpstr>Tell AI to Correct Specifics</vt:lpstr>
      <vt:lpstr>OpenAI Prompt Engineering Guide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AI For Developers</dc:title>
  <dc:creator>Gonen</dc:creator>
  <cp:lastModifiedBy>רן ישראלי</cp:lastModifiedBy>
  <cp:revision>1811</cp:revision>
  <dcterms:created xsi:type="dcterms:W3CDTF">2023-12-11T12:16:22Z</dcterms:created>
  <dcterms:modified xsi:type="dcterms:W3CDTF">2025-07-02T07:01:24Z</dcterms:modified>
</cp:coreProperties>
</file>